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notesMasterIdLst>
    <p:notesMasterId r:id="rId32"/>
  </p:notesMasterIdLst>
  <p:sldIdLst>
    <p:sldId id="257" r:id="rId2"/>
    <p:sldId id="256" r:id="rId3"/>
    <p:sldId id="258" r:id="rId4"/>
    <p:sldId id="259" r:id="rId5"/>
    <p:sldId id="280" r:id="rId6"/>
    <p:sldId id="277" r:id="rId7"/>
    <p:sldId id="263" r:id="rId8"/>
    <p:sldId id="281" r:id="rId9"/>
    <p:sldId id="262" r:id="rId10"/>
    <p:sldId id="266" r:id="rId11"/>
    <p:sldId id="290" r:id="rId12"/>
    <p:sldId id="287" r:id="rId13"/>
    <p:sldId id="260" r:id="rId14"/>
    <p:sldId id="264" r:id="rId15"/>
    <p:sldId id="284" r:id="rId16"/>
    <p:sldId id="289" r:id="rId17"/>
    <p:sldId id="261" r:id="rId18"/>
    <p:sldId id="269" r:id="rId19"/>
    <p:sldId id="270" r:id="rId20"/>
    <p:sldId id="267" r:id="rId21"/>
    <p:sldId id="271" r:id="rId22"/>
    <p:sldId id="268" r:id="rId23"/>
    <p:sldId id="272" r:id="rId24"/>
    <p:sldId id="273" r:id="rId25"/>
    <p:sldId id="288" r:id="rId26"/>
    <p:sldId id="265" r:id="rId27"/>
    <p:sldId id="274" r:id="rId28"/>
    <p:sldId id="276" r:id="rId29"/>
    <p:sldId id="285" r:id="rId30"/>
    <p:sldId id="27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94497"/>
  </p:normalViewPr>
  <p:slideViewPr>
    <p:cSldViewPr snapToGrid="0">
      <p:cViewPr varScale="1">
        <p:scale>
          <a:sx n="80" d="100"/>
          <a:sy n="80" d="100"/>
        </p:scale>
        <p:origin x="99"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AE30D-C1CF-B14D-AFA4-36046C8A25C9}"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FFCC2-2A81-9046-8ADE-BD6D37CFF2BF}" type="slidenum">
              <a:rPr lang="en-US" smtClean="0"/>
              <a:t>‹#›</a:t>
            </a:fld>
            <a:endParaRPr lang="en-US"/>
          </a:p>
        </p:txBody>
      </p:sp>
    </p:spTree>
    <p:extLst>
      <p:ext uri="{BB962C8B-B14F-4D97-AF65-F5344CB8AC3E}">
        <p14:creationId xmlns:p14="http://schemas.microsoft.com/office/powerpoint/2010/main" val="1422600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5000"/>
              </a:lnSpc>
              <a:spcBef>
                <a:spcPts val="0"/>
              </a:spcBef>
              <a:buNone/>
            </a:pPr>
            <a:r>
              <a:rPr lang="en-US" dirty="0"/>
              <a:t>-Removed unwanted information and unnecessary columns </a:t>
            </a:r>
            <a:br>
              <a:rPr lang="en-US" dirty="0"/>
            </a:br>
            <a:r>
              <a:rPr lang="en-US" dirty="0"/>
              <a:t>-Used completed data sets, no missing information</a:t>
            </a:r>
            <a:br>
              <a:rPr lang="en-US" dirty="0"/>
            </a:br>
            <a:r>
              <a:rPr lang="en-US" dirty="0"/>
              <a:t>-Created new data frames using merge and dictionaries </a:t>
            </a:r>
            <a:br>
              <a:rPr lang="en-US" dirty="0"/>
            </a:br>
            <a:r>
              <a:rPr lang="en-US" dirty="0"/>
              <a:t>-Filtered, sorted and grouped data to only analyze 10-selected cities: </a:t>
            </a:r>
            <a:r>
              <a:rPr lang="en-US" b="0" i="0" dirty="0">
                <a:solidFill>
                  <a:schemeClr val="tx1"/>
                </a:solidFill>
                <a:effectLst/>
                <a:latin typeface="Slack-Lato"/>
              </a:rPr>
              <a:t>Atlanta, Austin, Boston, Chicago, Denver, Los Angeles, Nashville, New York, San Diego, and Tampa. </a:t>
            </a:r>
          </a:p>
          <a:p>
            <a:pPr marL="0" indent="0">
              <a:lnSpc>
                <a:spcPct val="115000"/>
              </a:lnSpc>
              <a:spcBef>
                <a:spcPts val="0"/>
              </a:spcBef>
              <a:buNone/>
            </a:pPr>
            <a:endParaRPr lang="en-US" b="0" i="0" dirty="0">
              <a:solidFill>
                <a:schemeClr val="tx1"/>
              </a:solidFill>
              <a:effectLst/>
              <a:latin typeface="Slack-Lato"/>
            </a:endParaRPr>
          </a:p>
          <a:p>
            <a:pPr algn="l"/>
            <a:r>
              <a:rPr lang="en-US" dirty="0">
                <a:effectLst/>
              </a:rPr>
              <a:t>The first dataset we used from Kaggle was the US Cost of Living Dataset (1,877 Counties). This dataset contains estimated family budgets for 1,877 counties across the U.S., with costs broken down by housing, food, transportation, health care, other necessities, and taxes. The dataset was built using the Economic Policy Institute’s (EPI) Family Budget </a:t>
            </a:r>
            <a:r>
              <a:rPr lang="en-US" dirty="0" err="1">
                <a:effectLst/>
              </a:rPr>
              <a:t>Calculator.According</a:t>
            </a:r>
            <a:r>
              <a:rPr lang="en-US" dirty="0">
                <a:effectLst/>
              </a:rPr>
              <a:t> to </a:t>
            </a:r>
            <a:r>
              <a:rPr lang="en-US" dirty="0" err="1">
                <a:effectLst/>
              </a:rPr>
              <a:t>EPI:“The</a:t>
            </a:r>
            <a:r>
              <a:rPr lang="en-US" dirty="0">
                <a:effectLst/>
              </a:rPr>
              <a:t> Family Budget Calculator measures the income a family needs to achieve a modest yet adequate standard of living. These budgets estimate community-specific costs for 10 family types (one or two adults with up to four children) in every U.S. county and metro area. Unlike the federal poverty line and the Supplemental Poverty Measure, EPI's family budgets offer a more accurate and comprehensive measure of economic security in America.”</a:t>
            </a:r>
            <a:br>
              <a:rPr lang="en-US" dirty="0">
                <a:effectLst/>
              </a:rPr>
            </a:br>
            <a:r>
              <a:rPr lang="en-US" dirty="0">
                <a:effectLst/>
              </a:rPr>
              <a:t>(Source: EPI Family Budget Calculator)This dataset is 31,430 rows and 15 columns. We found the dataset was more complete than others due to it not missing any data </a:t>
            </a:r>
            <a:r>
              <a:rPr lang="en-US" dirty="0" err="1">
                <a:effectLst/>
              </a:rPr>
              <a:t>fields.We</a:t>
            </a:r>
            <a:r>
              <a:rPr lang="en-US" dirty="0">
                <a:effectLst/>
              </a:rPr>
              <a:t> started by removing unnecessary columns to focus only on the data required for our analysis. The following columns were dropped: '</a:t>
            </a:r>
            <a:r>
              <a:rPr lang="en-US" dirty="0" err="1">
                <a:effectLst/>
              </a:rPr>
              <a:t>case_id</a:t>
            </a:r>
            <a:r>
              <a:rPr lang="en-US" dirty="0">
                <a:effectLst/>
              </a:rPr>
              <a:t>', '</a:t>
            </a:r>
            <a:r>
              <a:rPr lang="en-US" dirty="0" err="1">
                <a:effectLst/>
              </a:rPr>
              <a:t>isMetro</a:t>
            </a:r>
            <a:r>
              <a:rPr lang="en-US" dirty="0">
                <a:effectLst/>
              </a:rPr>
              <a:t>', '</a:t>
            </a:r>
            <a:r>
              <a:rPr lang="en-US" dirty="0" err="1">
                <a:effectLst/>
              </a:rPr>
              <a:t>family_member_count</a:t>
            </a:r>
            <a:r>
              <a:rPr lang="en-US" dirty="0">
                <a:effectLst/>
              </a:rPr>
              <a:t>', 'county', and '</a:t>
            </a:r>
            <a:r>
              <a:rPr lang="en-US" dirty="0" err="1">
                <a:effectLst/>
              </a:rPr>
              <a:t>median_family_income</a:t>
            </a:r>
            <a:r>
              <a:rPr lang="en-US" dirty="0">
                <a:effectLst/>
              </a:rPr>
              <a:t>'. Then we filtered the dataset to include only our 10 selected cities: Atlanta, Austin, Boston, Chicago, Denver, Los Angeles, Nashville, New York, San Diego, and Tampa. For some cities, there were multiple rows of data, likely due to being recorded at different times throughout the year. Since the dataset is based on annual information, we averaged the total costs across these multiple rows for each city to maintain </a:t>
            </a:r>
            <a:r>
              <a:rPr lang="en-US" dirty="0" err="1">
                <a:effectLst/>
              </a:rPr>
              <a:t>consistency.After</a:t>
            </a:r>
            <a:r>
              <a:rPr lang="en-US" dirty="0">
                <a:effectLst/>
              </a:rPr>
              <a:t> the previous cleaning steps, we were left with 650 rows and 10 </a:t>
            </a:r>
            <a:r>
              <a:rPr lang="en-US" dirty="0" err="1">
                <a:effectLst/>
              </a:rPr>
              <a:t>columns.We</a:t>
            </a:r>
            <a:r>
              <a:rPr lang="en-US" dirty="0">
                <a:effectLst/>
              </a:rPr>
              <a:t> then created a new data frame containing our selected cities and their total cost of living, which was used for the analysis supporting our hypothesis and research </a:t>
            </a:r>
            <a:r>
              <a:rPr lang="en-US" dirty="0" err="1">
                <a:effectLst/>
              </a:rPr>
              <a:t>questions.We</a:t>
            </a:r>
            <a:r>
              <a:rPr lang="en-US" dirty="0">
                <a:effectLst/>
              </a:rPr>
              <a:t> were curious about certain aspects of this dataset, such as:</a:t>
            </a:r>
            <a:br>
              <a:rPr lang="en-US" dirty="0">
                <a:effectLst/>
              </a:rPr>
            </a:br>
            <a:endParaRPr lang="en-US" dirty="0">
              <a:effectLst/>
            </a:endParaRPr>
          </a:p>
          <a:p>
            <a:pPr algn="l">
              <a:buFont typeface="Arial" panose="020B0604020202020204" pitchFamily="34" charset="0"/>
              <a:buChar char="•"/>
            </a:pPr>
            <a:r>
              <a:rPr lang="en-US" dirty="0">
                <a:effectLst/>
              </a:rPr>
              <a:t>Understanding why some cities had multiple rows of data.</a:t>
            </a:r>
          </a:p>
          <a:p>
            <a:pPr algn="l">
              <a:buFont typeface="Arial" panose="020B0604020202020204" pitchFamily="34" charset="0"/>
              <a:buChar char="•"/>
            </a:pPr>
            <a:r>
              <a:rPr lang="en-US" dirty="0">
                <a:effectLst/>
              </a:rPr>
              <a:t>Gaining more details on “other necessities.”</a:t>
            </a:r>
          </a:p>
          <a:p>
            <a:pPr algn="l">
              <a:buFont typeface="Arial" panose="020B0604020202020204" pitchFamily="34" charset="0"/>
              <a:buChar char="•"/>
            </a:pPr>
            <a:r>
              <a:rPr lang="en-US" dirty="0">
                <a:effectLst/>
              </a:rPr>
              <a:t>Obtaining information about the demographics of the families represented.</a:t>
            </a:r>
          </a:p>
          <a:p>
            <a:pPr algn="l">
              <a:buFont typeface="Arial" panose="020B0604020202020204" pitchFamily="34" charset="0"/>
              <a:buChar char="•"/>
            </a:pPr>
            <a:r>
              <a:rPr lang="en-US" dirty="0">
                <a:effectLst/>
              </a:rPr>
              <a:t>Exploring the possibility of additional data based on ZIP codes.</a:t>
            </a:r>
          </a:p>
          <a:p>
            <a:pPr algn="l"/>
            <a:br>
              <a:rPr lang="en-US" b="0" i="0" dirty="0">
                <a:solidFill>
                  <a:srgbClr val="D1D2D3"/>
                </a:solidFill>
                <a:effectLst/>
                <a:latin typeface="Slack-Lato"/>
              </a:rPr>
            </a:br>
            <a:endParaRPr lang="en-US" b="0" i="0" dirty="0">
              <a:solidFill>
                <a:srgbClr val="D1D2D3"/>
              </a:solidFill>
              <a:effectLst/>
              <a:latin typeface="Slack-Lato"/>
            </a:endParaRPr>
          </a:p>
          <a:p>
            <a:pPr marL="0" indent="0">
              <a:lnSpc>
                <a:spcPct val="115000"/>
              </a:lnSpc>
              <a:spcBef>
                <a:spcPts val="0"/>
              </a:spcBef>
              <a:buNone/>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4A5FFCC2-2A81-9046-8ADE-BD6D37CFF2BF}" type="slidenum">
              <a:rPr lang="en-US" smtClean="0"/>
              <a:t>8</a:t>
            </a:fld>
            <a:endParaRPr lang="en-US"/>
          </a:p>
        </p:txBody>
      </p:sp>
    </p:spTree>
    <p:extLst>
      <p:ext uri="{BB962C8B-B14F-4D97-AF65-F5344CB8AC3E}">
        <p14:creationId xmlns:p14="http://schemas.microsoft.com/office/powerpoint/2010/main" val="368016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FFCC2-2A81-9046-8ADE-BD6D37CFF2BF}" type="slidenum">
              <a:rPr lang="en-US" smtClean="0"/>
              <a:t>16</a:t>
            </a:fld>
            <a:endParaRPr lang="en-US"/>
          </a:p>
        </p:txBody>
      </p:sp>
    </p:spTree>
    <p:extLst>
      <p:ext uri="{BB962C8B-B14F-4D97-AF65-F5344CB8AC3E}">
        <p14:creationId xmlns:p14="http://schemas.microsoft.com/office/powerpoint/2010/main" val="3759089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FFCC2-2A81-9046-8ADE-BD6D37CFF2BF}" type="slidenum">
              <a:rPr lang="en-US" smtClean="0"/>
              <a:t>27</a:t>
            </a:fld>
            <a:endParaRPr lang="en-US"/>
          </a:p>
        </p:txBody>
      </p:sp>
    </p:spTree>
    <p:extLst>
      <p:ext uri="{BB962C8B-B14F-4D97-AF65-F5344CB8AC3E}">
        <p14:creationId xmlns:p14="http://schemas.microsoft.com/office/powerpoint/2010/main" val="3963765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FFCC2-2A81-9046-8ADE-BD6D37CFF2BF}" type="slidenum">
              <a:rPr lang="en-US" smtClean="0"/>
              <a:t>29</a:t>
            </a:fld>
            <a:endParaRPr lang="en-US"/>
          </a:p>
        </p:txBody>
      </p:sp>
    </p:spTree>
    <p:extLst>
      <p:ext uri="{BB962C8B-B14F-4D97-AF65-F5344CB8AC3E}">
        <p14:creationId xmlns:p14="http://schemas.microsoft.com/office/powerpoint/2010/main" val="20346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89346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55527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3794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20938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87DE6118-2437-4B30-8E3C-4D2BE6020583}" type="datetimeFigureOut">
              <a:rPr lang="en-US" smtClean="0"/>
              <a:pPr/>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7734495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87DE6118-2437-4B30-8E3C-4D2BE6020583}" type="datetimeFigureOut">
              <a:rPr lang="en-US" smtClean="0"/>
              <a:t>10/23/2024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87816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7DE6118-2437-4B30-8E3C-4D2BE6020583}" type="datetimeFigureOut">
              <a:rPr lang="en-US" smtClean="0"/>
              <a:pPr/>
              <a:t>10/23/2024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80403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70251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10/23/2024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6121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10/23/2024</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2352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87DE6118-2437-4B30-8E3C-4D2BE6020583}" type="datetimeFigureOut">
              <a:rPr lang="en-US" smtClean="0"/>
              <a:pPr/>
              <a:t>10/23/2024</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7633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7DE6118-2437-4B30-8E3C-4D2BE6020583}" type="datetimeFigureOut">
              <a:rPr lang="en-US" smtClean="0"/>
              <a:pPr/>
              <a:t>10/23/2024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5943602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aggle.com/datasets/kabhishm/united-states-crime-rates-by-city-popula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ode/vellis1/us-cities-urban-connectivity-data-collection/output?select=urban_connectivity.cs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datasets/dataanalyst001/population-of-all-us-cities-2024/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asaniczka/us-cost-of-living-dataset-3171-counti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1A7B9-7427-AB9E-F7ED-BD4EA2AF872A}"/>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fontScale="90000"/>
          </a:bodyPr>
          <a:lstStyle/>
          <a:p>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br>
              <a:rPr lang="en-US" sz="3300" b="1" dirty="0">
                <a:latin typeface="Arial" panose="020B0604020202020204" pitchFamily="34" charset="0"/>
                <a:ea typeface="Arial" panose="020B0604020202020204" pitchFamily="34" charset="0"/>
              </a:rPr>
            </a:br>
            <a:r>
              <a:rPr lang="en-US" sz="3300" b="1" dirty="0">
                <a:effectLst/>
                <a:latin typeface="Arial" panose="020B0604020202020204" pitchFamily="34" charset="0"/>
                <a:ea typeface="Arial" panose="020B0604020202020204" pitchFamily="34" charset="0"/>
              </a:rPr>
              <a:t>Where are we going to live next?</a:t>
            </a:r>
            <a:br>
              <a:rPr lang="en-US" sz="3300" b="1" dirty="0">
                <a:effectLst/>
                <a:latin typeface="Arial" panose="020B0604020202020204" pitchFamily="34" charset="0"/>
                <a:ea typeface="Arial" panose="020B0604020202020204" pitchFamily="34" charset="0"/>
              </a:rPr>
            </a:br>
            <a:r>
              <a:rPr lang="en-US" sz="3300" dirty="0">
                <a:effectLst/>
                <a:latin typeface="Arial" panose="020B0604020202020204" pitchFamily="34" charset="0"/>
                <a:ea typeface="Arial" panose="020B0604020202020204" pitchFamily="34" charset="0"/>
              </a:rPr>
              <a:t>A 10-city analysis to find the most </a:t>
            </a:r>
            <a:br>
              <a:rPr lang="en-US" sz="3300" dirty="0">
                <a:effectLst/>
                <a:latin typeface="Arial" panose="020B0604020202020204" pitchFamily="34" charset="0"/>
                <a:ea typeface="Arial" panose="020B0604020202020204" pitchFamily="34" charset="0"/>
              </a:rPr>
            </a:br>
            <a:r>
              <a:rPr lang="en-US" sz="3300" dirty="0">
                <a:effectLst/>
                <a:latin typeface="Arial" panose="020B0604020202020204" pitchFamily="34" charset="0"/>
                <a:ea typeface="Arial" panose="020B0604020202020204" pitchFamily="34" charset="0"/>
              </a:rPr>
              <a:t>desirable city to live in</a:t>
            </a:r>
            <a:br>
              <a:rPr lang="en-US" sz="3300" dirty="0">
                <a:effectLst/>
                <a:latin typeface="Arial" panose="020B0604020202020204" pitchFamily="34" charset="0"/>
                <a:ea typeface="Arial" panose="020B0604020202020204" pitchFamily="34" charset="0"/>
              </a:rPr>
            </a:br>
            <a:br>
              <a:rPr lang="en-US" sz="3300" dirty="0">
                <a:effectLst/>
                <a:latin typeface="Arial" panose="020B0604020202020204" pitchFamily="34" charset="0"/>
                <a:ea typeface="Arial" panose="020B0604020202020204" pitchFamily="34" charset="0"/>
              </a:rPr>
            </a:br>
            <a:r>
              <a:rPr lang="en-US" sz="1800" dirty="0">
                <a:latin typeface="Arial" panose="020B0604020202020204" pitchFamily="34" charset="0"/>
                <a:ea typeface="Arial" panose="020B0604020202020204" pitchFamily="34" charset="0"/>
              </a:rPr>
              <a:t>Data A</a:t>
            </a:r>
            <a:r>
              <a:rPr lang="en-US" sz="1800" dirty="0">
                <a:effectLst/>
                <a:latin typeface="Arial" panose="020B0604020202020204" pitchFamily="34" charset="0"/>
                <a:ea typeface="Arial" panose="020B0604020202020204" pitchFamily="34" charset="0"/>
              </a:rPr>
              <a:t>nalysis</a:t>
            </a:r>
            <a:r>
              <a:rPr lang="en-US" sz="1800" dirty="0">
                <a:latin typeface="Arial" panose="020B0604020202020204" pitchFamily="34" charset="0"/>
                <a:ea typeface="Arial" panose="020B0604020202020204" pitchFamily="34" charset="0"/>
              </a:rPr>
              <a:t> And Presentation by: </a:t>
            </a: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br>
              <a:rPr lang="en-US" sz="1800" dirty="0">
                <a:latin typeface="Arial" panose="020B0604020202020204" pitchFamily="34" charset="0"/>
                <a:ea typeface="Arial" panose="020B0604020202020204" pitchFamily="34" charset="0"/>
              </a:rPr>
            </a:br>
            <a:r>
              <a:rPr lang="en-US" sz="1300" dirty="0">
                <a:effectLst/>
                <a:latin typeface="Arial" panose="020B0604020202020204" pitchFamily="34" charset="0"/>
                <a:ea typeface="Arial" panose="020B0604020202020204" pitchFamily="34" charset="0"/>
              </a:rPr>
              <a:t>Ben Schatz | Sean Daily | </a:t>
            </a:r>
            <a:r>
              <a:rPr lang="en-US" sz="1300" dirty="0" err="1">
                <a:effectLst/>
                <a:latin typeface="Arial" panose="020B0604020202020204" pitchFamily="34" charset="0"/>
                <a:ea typeface="Arial" panose="020B0604020202020204" pitchFamily="34" charset="0"/>
              </a:rPr>
              <a:t>Vraj</a:t>
            </a:r>
            <a:r>
              <a:rPr lang="en-US" sz="1300" dirty="0">
                <a:effectLst/>
                <a:latin typeface="Arial" panose="020B0604020202020204" pitchFamily="34" charset="0"/>
                <a:ea typeface="Arial" panose="020B0604020202020204" pitchFamily="34" charset="0"/>
              </a:rPr>
              <a:t> Patel | Ashley Cooper</a:t>
            </a:r>
            <a:r>
              <a:rPr lang="en-US" sz="1300" dirty="0">
                <a:latin typeface="Arial" panose="020B0604020202020204" pitchFamily="34" charset="0"/>
                <a:ea typeface="Arial" panose="020B0604020202020204" pitchFamily="34" charset="0"/>
              </a:rPr>
              <a:t> </a:t>
            </a:r>
            <a:r>
              <a:rPr lang="en-US" sz="1300" dirty="0">
                <a:effectLst/>
              </a:rPr>
              <a:t> </a:t>
            </a:r>
            <a:br>
              <a:rPr lang="en-US" sz="4000" dirty="0">
                <a:effectLst/>
              </a:rPr>
            </a:br>
            <a:endParaRPr lang="en-US" sz="5000" dirty="0">
              <a:solidFill>
                <a:srgbClr val="262626"/>
              </a:solidFill>
            </a:endParaRPr>
          </a:p>
        </p:txBody>
      </p:sp>
    </p:spTree>
    <p:extLst>
      <p:ext uri="{BB962C8B-B14F-4D97-AF65-F5344CB8AC3E}">
        <p14:creationId xmlns:p14="http://schemas.microsoft.com/office/powerpoint/2010/main" val="2864522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Autofit/>
          </a:bodyPr>
          <a:lstStyle/>
          <a:p>
            <a:br>
              <a:rPr lang="en-US" sz="2300" dirty="0">
                <a:latin typeface="Arial" panose="020B0604020202020204" pitchFamily="34" charset="0"/>
                <a:cs typeface="Arial" panose="020B0604020202020204" pitchFamily="34" charset="0"/>
              </a:rPr>
            </a:br>
            <a:r>
              <a:rPr lang="en-US" sz="2300" dirty="0">
                <a:latin typeface="Arial" panose="020B0604020202020204" pitchFamily="34" charset="0"/>
                <a:cs typeface="Arial" panose="020B0604020202020204" pitchFamily="34" charset="0"/>
              </a:rPr>
              <a:t>2024 CITY Population X Cost of LIVING</a:t>
            </a:r>
            <a:br>
              <a:rPr lang="en-US" sz="2300" dirty="0">
                <a:latin typeface="Arial" panose="020B0604020202020204" pitchFamily="34" charset="0"/>
                <a:cs typeface="Arial" panose="020B0604020202020204" pitchFamily="34" charset="0"/>
              </a:rPr>
            </a:br>
            <a:r>
              <a:rPr lang="en-US" sz="2300" dirty="0">
                <a:latin typeface="Arial" panose="020B0604020202020204" pitchFamily="34" charset="0"/>
                <a:cs typeface="Arial" panose="020B0604020202020204" pitchFamily="34" charset="0"/>
              </a:rPr>
              <a:t>R=.68</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D15EF962-AE9A-BEEF-811F-8B2F3622E525}"/>
              </a:ext>
            </a:extLst>
          </p:cNvPr>
          <p:cNvPicPr>
            <a:picLocks noGrp="1" noChangeAspect="1"/>
          </p:cNvPicPr>
          <p:nvPr>
            <p:ph idx="1"/>
          </p:nvPr>
        </p:nvPicPr>
        <p:blipFill rotWithShape="1">
          <a:blip r:embed="rId2"/>
          <a:srcRect l="38405" t="27646" r="28277" b="31085"/>
          <a:stretch/>
        </p:blipFill>
        <p:spPr>
          <a:xfrm>
            <a:off x="2231137" y="2299063"/>
            <a:ext cx="7729728" cy="3984091"/>
          </a:xfrm>
          <a:ln>
            <a:solidFill>
              <a:schemeClr val="accent3"/>
            </a:solidFill>
          </a:ln>
        </p:spPr>
      </p:pic>
    </p:spTree>
    <p:extLst>
      <p:ext uri="{BB962C8B-B14F-4D97-AF65-F5344CB8AC3E}">
        <p14:creationId xmlns:p14="http://schemas.microsoft.com/office/powerpoint/2010/main" val="331007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COST OF LIVING RANK</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8FCEDD58-E06F-1CBF-9265-8BFFFEC94910}"/>
              </a:ext>
            </a:extLst>
          </p:cNvPr>
          <p:cNvPicPr>
            <a:picLocks noGrp="1" noChangeAspect="1"/>
          </p:cNvPicPr>
          <p:nvPr>
            <p:ph idx="1"/>
          </p:nvPr>
        </p:nvPicPr>
        <p:blipFill rotWithShape="1">
          <a:blip r:embed="rId2"/>
          <a:srcRect l="25816" t="47595" r="62942" b="21841"/>
          <a:stretch/>
        </p:blipFill>
        <p:spPr>
          <a:xfrm>
            <a:off x="3149346" y="2350007"/>
            <a:ext cx="2463314" cy="3767329"/>
          </a:xfrm>
        </p:spPr>
      </p:pic>
      <p:pic>
        <p:nvPicPr>
          <p:cNvPr id="13314" name="Picture 2" descr="194,300+ Texas Stock Photos, Pictures ...">
            <a:extLst>
              <a:ext uri="{FF2B5EF4-FFF2-40B4-BE49-F238E27FC236}">
                <a16:creationId xmlns:a16="http://schemas.microsoft.com/office/drawing/2014/main" id="{2DB22857-7CB7-C7E0-2DF8-CCCAF60BB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898" y="260375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186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CLEANING Data – CITY CRIME RATE</a:t>
            </a: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a:xfrm>
            <a:off x="1954474" y="2153412"/>
            <a:ext cx="8280400" cy="3443779"/>
          </a:xfrm>
        </p:spPr>
        <p:txBody>
          <a:bodyPr>
            <a:normAutofit/>
          </a:bodyPr>
          <a:lstStyle/>
          <a:p>
            <a:pPr marL="0" indent="0">
              <a:lnSpc>
                <a:spcPct val="115000"/>
              </a:lnSpc>
              <a:spcBef>
                <a:spcPts val="0"/>
              </a:spcBef>
              <a:buNone/>
            </a:pPr>
            <a:r>
              <a:rPr lang="en-US" dirty="0">
                <a:hlinkClick r:id="rId2"/>
              </a:rPr>
              <a:t>https://www.kaggle.com/datasets/kabhishm/united-states-crime-rates-by-city-population</a:t>
            </a:r>
            <a:r>
              <a:rPr lang="en-US" dirty="0"/>
              <a:t> </a:t>
            </a:r>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2" name="Picture 11">
            <a:extLst>
              <a:ext uri="{FF2B5EF4-FFF2-40B4-BE49-F238E27FC236}">
                <a16:creationId xmlns:a16="http://schemas.microsoft.com/office/drawing/2014/main" id="{E41615B7-1F13-8334-5097-856AF781D420}"/>
              </a:ext>
            </a:extLst>
          </p:cNvPr>
          <p:cNvPicPr>
            <a:picLocks noChangeAspect="1"/>
          </p:cNvPicPr>
          <p:nvPr/>
        </p:nvPicPr>
        <p:blipFill>
          <a:blip r:embed="rId3"/>
          <a:stretch>
            <a:fillRect/>
          </a:stretch>
        </p:blipFill>
        <p:spPr>
          <a:xfrm>
            <a:off x="3886199" y="2634958"/>
            <a:ext cx="4013355" cy="3862854"/>
          </a:xfrm>
          <a:prstGeom prst="rect">
            <a:avLst/>
          </a:prstGeom>
          <a:ln>
            <a:solidFill>
              <a:schemeClr val="accent3"/>
            </a:solidFill>
          </a:ln>
        </p:spPr>
      </p:pic>
    </p:spTree>
    <p:extLst>
      <p:ext uri="{BB962C8B-B14F-4D97-AF65-F5344CB8AC3E}">
        <p14:creationId xmlns:p14="http://schemas.microsoft.com/office/powerpoint/2010/main" val="3933465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87F1-A39C-DD54-460E-1DDED800442B}"/>
              </a:ext>
            </a:extLst>
          </p:cNvPr>
          <p:cNvSpPr>
            <a:spLocks noGrp="1"/>
          </p:cNvSpPr>
          <p:nvPr>
            <p:ph type="title"/>
          </p:nvPr>
        </p:nvSpPr>
        <p:spPr/>
        <p:txBody>
          <a:bodyPr>
            <a:normAutofit fontScale="90000"/>
          </a:bodyPr>
          <a:lstStyle/>
          <a:p>
            <a:br>
              <a:rPr lang="en-US" dirty="0"/>
            </a:br>
            <a:r>
              <a:rPr lang="en-US" dirty="0"/>
              <a:t>CITY </a:t>
            </a:r>
            <a:r>
              <a:rPr lang="en-US" dirty="0">
                <a:latin typeface="Arial" panose="020B0604020202020204" pitchFamily="34" charset="0"/>
                <a:cs typeface="Arial" panose="020B0604020202020204" pitchFamily="34" charset="0"/>
              </a:rPr>
              <a:t>CRIME </a:t>
            </a:r>
            <a:br>
              <a:rPr lang="en-US" dirty="0"/>
            </a:br>
            <a:endParaRPr lang="en-US" dirty="0"/>
          </a:p>
        </p:txBody>
      </p:sp>
      <p:sp>
        <p:nvSpPr>
          <p:cNvPr id="4" name="TextBox 3">
            <a:extLst>
              <a:ext uri="{FF2B5EF4-FFF2-40B4-BE49-F238E27FC236}">
                <a16:creationId xmlns:a16="http://schemas.microsoft.com/office/drawing/2014/main" id="{D6C7264F-1B22-D660-4A31-CC6C692798DE}"/>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37BFEB65-5D7E-3A5C-819D-A51FB5F46572}"/>
              </a:ext>
            </a:extLst>
          </p:cNvPr>
          <p:cNvPicPr>
            <a:picLocks noGrp="1" noChangeAspect="1"/>
          </p:cNvPicPr>
          <p:nvPr>
            <p:ph idx="1"/>
          </p:nvPr>
        </p:nvPicPr>
        <p:blipFill rotWithShape="1">
          <a:blip r:embed="rId2"/>
          <a:srcRect l="22680" t="33417" r="43052" b="19137"/>
          <a:stretch/>
        </p:blipFill>
        <p:spPr>
          <a:xfrm>
            <a:off x="2231136" y="2246812"/>
            <a:ext cx="7729728" cy="4241856"/>
          </a:xfrm>
          <a:ln w="12700">
            <a:solidFill>
              <a:schemeClr val="accent3"/>
            </a:solidFill>
          </a:ln>
        </p:spPr>
      </p:pic>
    </p:spTree>
    <p:extLst>
      <p:ext uri="{BB962C8B-B14F-4D97-AF65-F5344CB8AC3E}">
        <p14:creationId xmlns:p14="http://schemas.microsoft.com/office/powerpoint/2010/main" val="1943522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2024 CITY Population X Crime Rate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R=-.42</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1" name="Content Placeholder 10" descr="A screen shot of a computer&#10;&#10;Description automatically generated">
            <a:extLst>
              <a:ext uri="{FF2B5EF4-FFF2-40B4-BE49-F238E27FC236}">
                <a16:creationId xmlns:a16="http://schemas.microsoft.com/office/drawing/2014/main" id="{B2150273-BEF2-7532-6E6E-CE90B610FA82}"/>
              </a:ext>
            </a:extLst>
          </p:cNvPr>
          <p:cNvPicPr>
            <a:picLocks noGrp="1" noChangeAspect="1"/>
          </p:cNvPicPr>
          <p:nvPr>
            <p:ph idx="1"/>
          </p:nvPr>
        </p:nvPicPr>
        <p:blipFill rotWithShape="1">
          <a:blip r:embed="rId2"/>
          <a:srcRect l="38022" t="29625" r="27552" b="29776"/>
          <a:stretch/>
        </p:blipFill>
        <p:spPr>
          <a:xfrm>
            <a:off x="2231137" y="2264228"/>
            <a:ext cx="7729728" cy="4162697"/>
          </a:xfrm>
          <a:ln>
            <a:solidFill>
              <a:schemeClr val="accent3"/>
            </a:solidFill>
          </a:ln>
        </p:spPr>
      </p:pic>
    </p:spTree>
    <p:extLst>
      <p:ext uri="{BB962C8B-B14F-4D97-AF65-F5344CB8AC3E}">
        <p14:creationId xmlns:p14="http://schemas.microsoft.com/office/powerpoint/2010/main" val="163885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CRIME RANK</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6" name="Picture 5">
            <a:extLst>
              <a:ext uri="{FF2B5EF4-FFF2-40B4-BE49-F238E27FC236}">
                <a16:creationId xmlns:a16="http://schemas.microsoft.com/office/drawing/2014/main" id="{EA557A90-68E0-207B-C194-DBD76844BB1C}"/>
              </a:ext>
            </a:extLst>
          </p:cNvPr>
          <p:cNvPicPr>
            <a:picLocks noChangeAspect="1"/>
          </p:cNvPicPr>
          <p:nvPr/>
        </p:nvPicPr>
        <p:blipFill>
          <a:blip r:embed="rId2"/>
          <a:stretch>
            <a:fillRect/>
          </a:stretch>
        </p:blipFill>
        <p:spPr>
          <a:xfrm>
            <a:off x="3420987" y="2455672"/>
            <a:ext cx="5224130" cy="3743960"/>
          </a:xfrm>
          <a:prstGeom prst="rect">
            <a:avLst/>
          </a:prstGeom>
          <a:ln>
            <a:solidFill>
              <a:schemeClr val="accent3"/>
            </a:solidFill>
          </a:ln>
        </p:spPr>
      </p:pic>
    </p:spTree>
    <p:extLst>
      <p:ext uri="{BB962C8B-B14F-4D97-AF65-F5344CB8AC3E}">
        <p14:creationId xmlns:p14="http://schemas.microsoft.com/office/powerpoint/2010/main" val="398375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CLEANING Data – URBAN CONNECTIVITY</a:t>
            </a: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a:xfrm>
            <a:off x="1954474" y="2153412"/>
            <a:ext cx="8280400" cy="3443779"/>
          </a:xfrm>
        </p:spPr>
        <p:txBody>
          <a:bodyPr>
            <a:normAutofit/>
          </a:bodyPr>
          <a:lstStyle/>
          <a:p>
            <a:pPr marL="0" indent="0" algn="ctr">
              <a:lnSpc>
                <a:spcPct val="115000"/>
              </a:lnSpc>
              <a:spcBef>
                <a:spcPts val="0"/>
              </a:spcBef>
              <a:buNone/>
            </a:pPr>
            <a:r>
              <a:rPr lang="en-US" dirty="0">
                <a:hlinkClick r:id="rId3"/>
              </a:rPr>
              <a:t>https://www.kaggle.com/code/vellis1/us-cities-urban-connectivity-data-collection/output?select=urban_connectivity.csv</a:t>
            </a:r>
            <a:r>
              <a:rPr lang="en-US" dirty="0"/>
              <a:t> </a:t>
            </a:r>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9" name="Picture 8" descr="A screenshot of a computer&#10;&#10;Description automatically generated">
            <a:extLst>
              <a:ext uri="{FF2B5EF4-FFF2-40B4-BE49-F238E27FC236}">
                <a16:creationId xmlns:a16="http://schemas.microsoft.com/office/drawing/2014/main" id="{B68F48F6-2017-72AF-7E0A-6A02EFAF7327}"/>
              </a:ext>
            </a:extLst>
          </p:cNvPr>
          <p:cNvPicPr>
            <a:picLocks noChangeAspect="1"/>
          </p:cNvPicPr>
          <p:nvPr/>
        </p:nvPicPr>
        <p:blipFill rotWithShape="1">
          <a:blip r:embed="rId4"/>
          <a:srcRect l="24608" t="50621" r="58613" b="38923"/>
          <a:stretch/>
        </p:blipFill>
        <p:spPr>
          <a:xfrm>
            <a:off x="5639319" y="3602736"/>
            <a:ext cx="4786004" cy="1677628"/>
          </a:xfrm>
          <a:prstGeom prst="rect">
            <a:avLst/>
          </a:prstGeom>
          <a:ln>
            <a:solidFill>
              <a:schemeClr val="accent3"/>
            </a:solidFill>
          </a:ln>
        </p:spPr>
      </p:pic>
      <p:pic>
        <p:nvPicPr>
          <p:cNvPr id="10" name="Picture 9" descr="A screenshot of a computer&#10;&#10;Description automatically generated">
            <a:extLst>
              <a:ext uri="{FF2B5EF4-FFF2-40B4-BE49-F238E27FC236}">
                <a16:creationId xmlns:a16="http://schemas.microsoft.com/office/drawing/2014/main" id="{B1489DEC-D440-BC89-36E7-6576BCDAD43D}"/>
              </a:ext>
            </a:extLst>
          </p:cNvPr>
          <p:cNvPicPr>
            <a:picLocks noChangeAspect="1"/>
          </p:cNvPicPr>
          <p:nvPr/>
        </p:nvPicPr>
        <p:blipFill rotWithShape="1">
          <a:blip r:embed="rId5"/>
          <a:srcRect l="24899" t="46056" r="53793" b="21230"/>
          <a:stretch/>
        </p:blipFill>
        <p:spPr>
          <a:xfrm>
            <a:off x="1337155" y="2937878"/>
            <a:ext cx="4111715" cy="3550790"/>
          </a:xfrm>
          <a:prstGeom prst="rect">
            <a:avLst/>
          </a:prstGeom>
          <a:ln>
            <a:solidFill>
              <a:schemeClr val="accent3"/>
            </a:solidFill>
          </a:ln>
        </p:spPr>
      </p:pic>
    </p:spTree>
    <p:extLst>
      <p:ext uri="{BB962C8B-B14F-4D97-AF65-F5344CB8AC3E}">
        <p14:creationId xmlns:p14="http://schemas.microsoft.com/office/powerpoint/2010/main" val="3978937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Urban Connectivity – Bike Score</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044423E5-8DDE-8DA4-A155-4DD59C3F96C6}"/>
              </a:ext>
            </a:extLst>
          </p:cNvPr>
          <p:cNvPicPr>
            <a:picLocks noGrp="1" noChangeAspect="1"/>
          </p:cNvPicPr>
          <p:nvPr>
            <p:ph idx="1"/>
          </p:nvPr>
        </p:nvPicPr>
        <p:blipFill rotWithShape="1">
          <a:blip r:embed="rId2"/>
          <a:srcRect l="37841" t="30043" r="28839" b="32908"/>
          <a:stretch/>
        </p:blipFill>
        <p:spPr>
          <a:xfrm>
            <a:off x="2231135" y="2281645"/>
            <a:ext cx="7729727" cy="4049486"/>
          </a:xfrm>
          <a:ln w="12700">
            <a:solidFill>
              <a:schemeClr val="accent3"/>
            </a:solidFill>
          </a:ln>
        </p:spPr>
      </p:pic>
    </p:spTree>
    <p:extLst>
      <p:ext uri="{BB962C8B-B14F-4D97-AF65-F5344CB8AC3E}">
        <p14:creationId xmlns:p14="http://schemas.microsoft.com/office/powerpoint/2010/main" val="3473277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2024 CITY Population X BIKE SCORE R=.39</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8" name="Content Placeholder 7">
            <a:extLst>
              <a:ext uri="{FF2B5EF4-FFF2-40B4-BE49-F238E27FC236}">
                <a16:creationId xmlns:a16="http://schemas.microsoft.com/office/drawing/2014/main" id="{64CE6711-0014-8E68-6145-4C850E741FC5}"/>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7FCF338D-06EB-5B2D-2A14-6490C36C099E}"/>
              </a:ext>
            </a:extLst>
          </p:cNvPr>
          <p:cNvPicPr>
            <a:picLocks noChangeAspect="1"/>
          </p:cNvPicPr>
          <p:nvPr/>
        </p:nvPicPr>
        <p:blipFill>
          <a:blip r:embed="rId2"/>
          <a:stretch>
            <a:fillRect/>
          </a:stretch>
        </p:blipFill>
        <p:spPr>
          <a:xfrm>
            <a:off x="2209800" y="2316989"/>
            <a:ext cx="7751064" cy="4078020"/>
          </a:xfrm>
          <a:prstGeom prst="rect">
            <a:avLst/>
          </a:prstGeom>
          <a:ln>
            <a:solidFill>
              <a:schemeClr val="accent3"/>
            </a:solidFill>
          </a:ln>
        </p:spPr>
      </p:pic>
    </p:spTree>
    <p:extLst>
      <p:ext uri="{BB962C8B-B14F-4D97-AF65-F5344CB8AC3E}">
        <p14:creationId xmlns:p14="http://schemas.microsoft.com/office/powerpoint/2010/main" val="176620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Urban Connectivity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WALK Score</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4" name="Content Placeholder 13">
            <a:extLst>
              <a:ext uri="{FF2B5EF4-FFF2-40B4-BE49-F238E27FC236}">
                <a16:creationId xmlns:a16="http://schemas.microsoft.com/office/drawing/2014/main" id="{249EFEC5-4140-7E33-E187-DE500040F4A1}"/>
              </a:ext>
            </a:extLst>
          </p:cNvPr>
          <p:cNvSpPr>
            <a:spLocks noGrp="1"/>
          </p:cNvSpPr>
          <p:nvPr>
            <p:ph idx="1"/>
          </p:nvPr>
        </p:nvSpPr>
        <p:spPr/>
        <p:txBody>
          <a:bodyPr/>
          <a:lstStyle/>
          <a:p>
            <a:endParaRPr lang="en-US"/>
          </a:p>
        </p:txBody>
      </p:sp>
      <p:pic>
        <p:nvPicPr>
          <p:cNvPr id="16" name="Picture 15">
            <a:extLst>
              <a:ext uri="{FF2B5EF4-FFF2-40B4-BE49-F238E27FC236}">
                <a16:creationId xmlns:a16="http://schemas.microsoft.com/office/drawing/2014/main" id="{05F2400B-4EBE-8AEF-6FC9-AFE64EC1988C}"/>
              </a:ext>
            </a:extLst>
          </p:cNvPr>
          <p:cNvPicPr>
            <a:picLocks noChangeAspect="1"/>
          </p:cNvPicPr>
          <p:nvPr/>
        </p:nvPicPr>
        <p:blipFill>
          <a:blip r:embed="rId2"/>
          <a:stretch>
            <a:fillRect/>
          </a:stretch>
        </p:blipFill>
        <p:spPr>
          <a:xfrm>
            <a:off x="2231136" y="2308351"/>
            <a:ext cx="7729728" cy="3431676"/>
          </a:xfrm>
          <a:prstGeom prst="rect">
            <a:avLst/>
          </a:prstGeom>
          <a:ln>
            <a:solidFill>
              <a:schemeClr val="accent3"/>
            </a:solidFill>
          </a:ln>
        </p:spPr>
      </p:pic>
    </p:spTree>
    <p:extLst>
      <p:ext uri="{BB962C8B-B14F-4D97-AF65-F5344CB8AC3E}">
        <p14:creationId xmlns:p14="http://schemas.microsoft.com/office/powerpoint/2010/main" val="150776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9C94-1AA0-EB43-CE5B-3F8EE3D891C6}"/>
              </a:ext>
            </a:extLst>
          </p:cNvPr>
          <p:cNvSpPr>
            <a:spLocks noGrp="1"/>
          </p:cNvSpPr>
          <p:nvPr>
            <p:ph type="ctrTitle"/>
          </p:nvPr>
        </p:nvSpPr>
        <p:spPr>
          <a:xfrm>
            <a:off x="965198" y="2490283"/>
            <a:ext cx="5602383" cy="1877437"/>
          </a:xfrm>
        </p:spPr>
        <p:txBody>
          <a:bodyPr>
            <a:normAutofit/>
          </a:bodyPr>
          <a:lstStyle/>
          <a:p>
            <a:r>
              <a:rPr lang="en-US" dirty="0"/>
              <a:t>Agenda</a:t>
            </a:r>
          </a:p>
        </p:txBody>
      </p:sp>
      <p:sp>
        <p:nvSpPr>
          <p:cNvPr id="12" name="Rectangle 11">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EF5922F-BC0D-6519-1273-A3B5BBD8EEBF}"/>
              </a:ext>
            </a:extLst>
          </p:cNvPr>
          <p:cNvSpPr>
            <a:spLocks noGrp="1"/>
          </p:cNvSpPr>
          <p:nvPr>
            <p:ph type="subTitle" idx="1"/>
          </p:nvPr>
        </p:nvSpPr>
        <p:spPr>
          <a:xfrm>
            <a:off x="8129873" y="683811"/>
            <a:ext cx="3657119" cy="5701085"/>
          </a:xfrm>
        </p:spPr>
        <p:txBody>
          <a:bodyPr anchor="ctr">
            <a:normAutofit/>
          </a:bodyPr>
          <a:lstStyle/>
          <a:p>
            <a:pPr algn="l"/>
            <a:endParaRPr lang="en-US" dirty="0">
              <a:solidFill>
                <a:schemeClr val="bg1">
                  <a:lumMod val="75000"/>
                  <a:lumOff val="25000"/>
                </a:schemeClr>
              </a:solidFill>
            </a:endParaRPr>
          </a:p>
          <a:p>
            <a:pPr algn="l"/>
            <a:r>
              <a:rPr lang="en-US" dirty="0">
                <a:solidFill>
                  <a:schemeClr val="bg1">
                    <a:lumMod val="75000"/>
                    <a:lumOff val="25000"/>
                  </a:schemeClr>
                </a:solidFill>
              </a:rPr>
              <a:t>Dataset Overview</a:t>
            </a:r>
          </a:p>
          <a:p>
            <a:pPr algn="l"/>
            <a:r>
              <a:rPr lang="en-US" dirty="0">
                <a:solidFill>
                  <a:schemeClr val="bg1">
                    <a:lumMod val="75000"/>
                    <a:lumOff val="25000"/>
                  </a:schemeClr>
                </a:solidFill>
              </a:rPr>
              <a:t>Hypothesis and Sub Questions</a:t>
            </a:r>
          </a:p>
          <a:p>
            <a:pPr algn="l"/>
            <a:r>
              <a:rPr lang="en-US" dirty="0">
                <a:solidFill>
                  <a:schemeClr val="bg1">
                    <a:lumMod val="75000"/>
                    <a:lumOff val="25000"/>
                  </a:schemeClr>
                </a:solidFill>
              </a:rPr>
              <a:t>Roles</a:t>
            </a:r>
          </a:p>
          <a:p>
            <a:pPr algn="l"/>
            <a:r>
              <a:rPr lang="en-US" dirty="0">
                <a:solidFill>
                  <a:schemeClr val="bg1">
                    <a:lumMod val="75000"/>
                    <a:lumOff val="25000"/>
                  </a:schemeClr>
                </a:solidFill>
              </a:rPr>
              <a:t>Analysis Summary </a:t>
            </a:r>
          </a:p>
          <a:p>
            <a:pPr algn="l"/>
            <a:r>
              <a:rPr lang="en-US" dirty="0">
                <a:solidFill>
                  <a:schemeClr val="bg1">
                    <a:lumMod val="75000"/>
                    <a:lumOff val="25000"/>
                  </a:schemeClr>
                </a:solidFill>
              </a:rPr>
              <a:t>	City Population</a:t>
            </a:r>
          </a:p>
          <a:p>
            <a:pPr algn="l"/>
            <a:r>
              <a:rPr lang="en-US" dirty="0">
                <a:solidFill>
                  <a:schemeClr val="bg1">
                    <a:lumMod val="75000"/>
                    <a:lumOff val="25000"/>
                  </a:schemeClr>
                </a:solidFill>
              </a:rPr>
              <a:t>	Cost of Living </a:t>
            </a:r>
          </a:p>
          <a:p>
            <a:pPr algn="l"/>
            <a:r>
              <a:rPr lang="en-US" dirty="0">
                <a:solidFill>
                  <a:schemeClr val="bg1">
                    <a:lumMod val="75000"/>
                    <a:lumOff val="25000"/>
                  </a:schemeClr>
                </a:solidFill>
              </a:rPr>
              <a:t>	Crime</a:t>
            </a:r>
          </a:p>
          <a:p>
            <a:pPr algn="l"/>
            <a:r>
              <a:rPr lang="en-US" dirty="0">
                <a:solidFill>
                  <a:schemeClr val="bg1">
                    <a:lumMod val="75000"/>
                    <a:lumOff val="25000"/>
                  </a:schemeClr>
                </a:solidFill>
              </a:rPr>
              <a:t>	Urban Connectivity </a:t>
            </a:r>
          </a:p>
          <a:p>
            <a:pPr algn="l"/>
            <a:r>
              <a:rPr lang="en-US" dirty="0">
                <a:solidFill>
                  <a:schemeClr val="bg1">
                    <a:lumMod val="75000"/>
                    <a:lumOff val="25000"/>
                  </a:schemeClr>
                </a:solidFill>
              </a:rPr>
              <a:t>	Conclusion</a:t>
            </a:r>
          </a:p>
          <a:p>
            <a:pPr algn="l"/>
            <a:r>
              <a:rPr lang="en-US" dirty="0">
                <a:solidFill>
                  <a:schemeClr val="bg1">
                    <a:lumMod val="75000"/>
                    <a:lumOff val="25000"/>
                  </a:schemeClr>
                </a:solidFill>
              </a:rPr>
              <a:t>Questions</a:t>
            </a:r>
          </a:p>
          <a:p>
            <a:endParaRPr lang="en-US" dirty="0">
              <a:solidFill>
                <a:schemeClr val="bg1">
                  <a:lumMod val="75000"/>
                  <a:lumOff val="25000"/>
                </a:schemeClr>
              </a:solidFill>
            </a:endParaRPr>
          </a:p>
        </p:txBody>
      </p:sp>
      <p:sp>
        <p:nvSpPr>
          <p:cNvPr id="5" name="TextBox 4">
            <a:extLst>
              <a:ext uri="{FF2B5EF4-FFF2-40B4-BE49-F238E27FC236}">
                <a16:creationId xmlns:a16="http://schemas.microsoft.com/office/drawing/2014/main" id="{86CEB987-0853-A2FF-68CC-39267543B2A2}"/>
              </a:ext>
            </a:extLst>
          </p:cNvPr>
          <p:cNvSpPr txBox="1"/>
          <p:nvPr/>
        </p:nvSpPr>
        <p:spPr>
          <a:xfrm>
            <a:off x="0" y="6488668"/>
            <a:ext cx="6094674" cy="369332"/>
          </a:xfrm>
          <a:prstGeom prst="rect">
            <a:avLst/>
          </a:prstGeom>
          <a:noFill/>
        </p:spPr>
        <p:txBody>
          <a:bodyPr wrap="square">
            <a:spAutoFit/>
          </a:bodyPr>
          <a:lstStyle/>
          <a:p>
            <a:r>
              <a:rPr lang="en-US" sz="1800" b="1" dirty="0" err="1">
                <a:solidFill>
                  <a:schemeClr val="bg1"/>
                </a:solidFill>
                <a:effectLst/>
                <a:latin typeface="Arial" panose="020B0604020202020204" pitchFamily="34" charset="0"/>
                <a:ea typeface="Arial" panose="020B0604020202020204" pitchFamily="34" charset="0"/>
              </a:rPr>
              <a:t>Data_Slack</a:t>
            </a:r>
            <a:r>
              <a:rPr lang="en-US" sz="1800" b="1" dirty="0">
                <a:solidFill>
                  <a:schemeClr val="bg1"/>
                </a:solidFill>
                <a:effectLst/>
                <a:latin typeface="Arial" panose="020B0604020202020204" pitchFamily="34" charset="0"/>
                <a:ea typeface="Arial" panose="020B0604020202020204" pitchFamily="34" charset="0"/>
              </a:rPr>
              <a:t>{</a:t>
            </a:r>
            <a:r>
              <a:rPr lang="en-US" sz="1800" b="1" dirty="0" err="1">
                <a:solidFill>
                  <a:schemeClr val="bg1"/>
                </a:solidFill>
                <a:effectLst/>
                <a:latin typeface="Arial" panose="020B0604020202020204" pitchFamily="34" charset="0"/>
                <a:ea typeface="Arial" panose="020B0604020202020204" pitchFamily="34" charset="0"/>
              </a:rPr>
              <a:t>ers</a:t>
            </a:r>
            <a:r>
              <a:rPr lang="en-US" sz="1800" b="1" dirty="0">
                <a:solidFill>
                  <a:schemeClr val="bg1"/>
                </a:solidFill>
                <a:effectLst/>
                <a:latin typeface="Arial" panose="020B0604020202020204" pitchFamily="34" charset="0"/>
                <a:ea typeface="Arial" panose="020B0604020202020204" pitchFamily="34" charset="0"/>
              </a:rPr>
              <a:t>}=False</a:t>
            </a:r>
            <a:r>
              <a:rPr lang="en-US" sz="1200" b="1" dirty="0">
                <a:solidFill>
                  <a:schemeClr val="bg1"/>
                </a:solidFill>
                <a:effectLst/>
              </a:rPr>
              <a:t> </a:t>
            </a:r>
            <a:endParaRPr lang="en-US" dirty="0">
              <a:solidFill>
                <a:schemeClr val="bg1"/>
              </a:solidFill>
            </a:endParaRPr>
          </a:p>
        </p:txBody>
      </p:sp>
    </p:spTree>
    <p:extLst>
      <p:ext uri="{BB962C8B-B14F-4D97-AF65-F5344CB8AC3E}">
        <p14:creationId xmlns:p14="http://schemas.microsoft.com/office/powerpoint/2010/main" val="540157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2024 CITY Population X WALK SCORE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R=.64</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6" name="Content Placeholder 15">
            <a:extLst>
              <a:ext uri="{FF2B5EF4-FFF2-40B4-BE49-F238E27FC236}">
                <a16:creationId xmlns:a16="http://schemas.microsoft.com/office/drawing/2014/main" id="{710A3937-37BC-DFEF-B1D3-4F85F5FB0611}"/>
              </a:ext>
            </a:extLst>
          </p:cNvPr>
          <p:cNvSpPr>
            <a:spLocks noGrp="1"/>
          </p:cNvSpPr>
          <p:nvPr>
            <p:ph idx="1"/>
          </p:nvPr>
        </p:nvSpPr>
        <p:spPr/>
        <p:txBody>
          <a:bodyPr/>
          <a:lstStyle/>
          <a:p>
            <a:endParaRPr lang="en-US"/>
          </a:p>
        </p:txBody>
      </p:sp>
      <p:pic>
        <p:nvPicPr>
          <p:cNvPr id="18" name="Picture 17">
            <a:extLst>
              <a:ext uri="{FF2B5EF4-FFF2-40B4-BE49-F238E27FC236}">
                <a16:creationId xmlns:a16="http://schemas.microsoft.com/office/drawing/2014/main" id="{8D781D28-29D2-3AC5-5AFE-F515816508ED}"/>
              </a:ext>
            </a:extLst>
          </p:cNvPr>
          <p:cNvPicPr>
            <a:picLocks noChangeAspect="1"/>
          </p:cNvPicPr>
          <p:nvPr/>
        </p:nvPicPr>
        <p:blipFill>
          <a:blip r:embed="rId2"/>
          <a:stretch>
            <a:fillRect/>
          </a:stretch>
        </p:blipFill>
        <p:spPr>
          <a:xfrm>
            <a:off x="2231136" y="2240788"/>
            <a:ext cx="7729728" cy="4259807"/>
          </a:xfrm>
          <a:prstGeom prst="rect">
            <a:avLst/>
          </a:prstGeom>
          <a:ln>
            <a:solidFill>
              <a:schemeClr val="accent3"/>
            </a:solidFill>
          </a:ln>
        </p:spPr>
      </p:pic>
    </p:spTree>
    <p:extLst>
      <p:ext uri="{BB962C8B-B14F-4D97-AF65-F5344CB8AC3E}">
        <p14:creationId xmlns:p14="http://schemas.microsoft.com/office/powerpoint/2010/main" val="1271831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Urban Connectivity – TRANSIT Score</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8" name="Content Placeholder 7">
            <a:extLst>
              <a:ext uri="{FF2B5EF4-FFF2-40B4-BE49-F238E27FC236}">
                <a16:creationId xmlns:a16="http://schemas.microsoft.com/office/drawing/2014/main" id="{B16F4344-EFF6-4704-7A83-0CB76320AF2A}"/>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EA0AF273-26BF-3B01-1DBF-24397D05AF94}"/>
              </a:ext>
            </a:extLst>
          </p:cNvPr>
          <p:cNvPicPr>
            <a:picLocks noChangeAspect="1"/>
          </p:cNvPicPr>
          <p:nvPr/>
        </p:nvPicPr>
        <p:blipFill>
          <a:blip r:embed="rId2"/>
          <a:stretch>
            <a:fillRect/>
          </a:stretch>
        </p:blipFill>
        <p:spPr>
          <a:xfrm>
            <a:off x="2231136" y="2331720"/>
            <a:ext cx="7729728" cy="3975760"/>
          </a:xfrm>
          <a:prstGeom prst="rect">
            <a:avLst/>
          </a:prstGeom>
          <a:ln>
            <a:solidFill>
              <a:schemeClr val="accent3"/>
            </a:solidFill>
          </a:ln>
        </p:spPr>
      </p:pic>
    </p:spTree>
    <p:extLst>
      <p:ext uri="{BB962C8B-B14F-4D97-AF65-F5344CB8AC3E}">
        <p14:creationId xmlns:p14="http://schemas.microsoft.com/office/powerpoint/2010/main" val="3615188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2024 CITY Population X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TRANSIT SCORE R=.73</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2" name="Content Placeholder 11">
            <a:extLst>
              <a:ext uri="{FF2B5EF4-FFF2-40B4-BE49-F238E27FC236}">
                <a16:creationId xmlns:a16="http://schemas.microsoft.com/office/drawing/2014/main" id="{2F1904BD-36AB-1399-FECC-CD34B625B864}"/>
              </a:ext>
            </a:extLst>
          </p:cNvPr>
          <p:cNvSpPr>
            <a:spLocks noGrp="1"/>
          </p:cNvSpPr>
          <p:nvPr>
            <p:ph idx="1"/>
          </p:nvPr>
        </p:nvSpPr>
        <p:spPr/>
        <p:txBody>
          <a:bodyPr/>
          <a:lstStyle/>
          <a:p>
            <a:endParaRPr lang="en-US"/>
          </a:p>
        </p:txBody>
      </p:sp>
      <p:pic>
        <p:nvPicPr>
          <p:cNvPr id="14" name="Picture 13">
            <a:extLst>
              <a:ext uri="{FF2B5EF4-FFF2-40B4-BE49-F238E27FC236}">
                <a16:creationId xmlns:a16="http://schemas.microsoft.com/office/drawing/2014/main" id="{A9FBB4CC-112C-00ED-DAD4-CD454C887357}"/>
              </a:ext>
            </a:extLst>
          </p:cNvPr>
          <p:cNvPicPr>
            <a:picLocks noChangeAspect="1"/>
          </p:cNvPicPr>
          <p:nvPr/>
        </p:nvPicPr>
        <p:blipFill>
          <a:blip r:embed="rId2"/>
          <a:stretch>
            <a:fillRect/>
          </a:stretch>
        </p:blipFill>
        <p:spPr>
          <a:xfrm>
            <a:off x="2231136" y="2299208"/>
            <a:ext cx="7729728" cy="4010152"/>
          </a:xfrm>
          <a:prstGeom prst="rect">
            <a:avLst/>
          </a:prstGeom>
        </p:spPr>
      </p:pic>
    </p:spTree>
    <p:extLst>
      <p:ext uri="{BB962C8B-B14F-4D97-AF65-F5344CB8AC3E}">
        <p14:creationId xmlns:p14="http://schemas.microsoft.com/office/powerpoint/2010/main" val="1377321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Urban Connectivity –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TOTAL URBAN SCORE</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1" name="Content Placeholder 10">
            <a:extLst>
              <a:ext uri="{FF2B5EF4-FFF2-40B4-BE49-F238E27FC236}">
                <a16:creationId xmlns:a16="http://schemas.microsoft.com/office/drawing/2014/main" id="{01DA86CD-D032-0A4B-D7AC-D5E3C8E54614}"/>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BBB05BF5-1EE7-A04E-EAA4-9CC74606A171}"/>
              </a:ext>
            </a:extLst>
          </p:cNvPr>
          <p:cNvPicPr>
            <a:picLocks noChangeAspect="1"/>
          </p:cNvPicPr>
          <p:nvPr/>
        </p:nvPicPr>
        <p:blipFill>
          <a:blip r:embed="rId2"/>
          <a:stretch>
            <a:fillRect/>
          </a:stretch>
        </p:blipFill>
        <p:spPr>
          <a:xfrm>
            <a:off x="2231136" y="2330704"/>
            <a:ext cx="7729728" cy="3667760"/>
          </a:xfrm>
          <a:prstGeom prst="rect">
            <a:avLst/>
          </a:prstGeom>
        </p:spPr>
      </p:pic>
    </p:spTree>
    <p:extLst>
      <p:ext uri="{BB962C8B-B14F-4D97-AF65-F5344CB8AC3E}">
        <p14:creationId xmlns:p14="http://schemas.microsoft.com/office/powerpoint/2010/main" val="91195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2024 CITY Population X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TOTAL URBAN SCORE r=.61</a:t>
            </a:r>
          </a:p>
        </p:txBody>
      </p:sp>
      <p:sp>
        <p:nvSpPr>
          <p:cNvPr id="5" name="TextBox 4">
            <a:extLst>
              <a:ext uri="{FF2B5EF4-FFF2-40B4-BE49-F238E27FC236}">
                <a16:creationId xmlns:a16="http://schemas.microsoft.com/office/drawing/2014/main" id="{EBF18B53-F591-F596-6D0F-DF50014348AF}"/>
              </a:ext>
            </a:extLst>
          </p:cNvPr>
          <p:cNvSpPr txBox="1"/>
          <p:nvPr/>
        </p:nvSpPr>
        <p:spPr>
          <a:xfrm>
            <a:off x="-87464" y="6500595"/>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5" name="AutoShape 2">
            <a:extLst>
              <a:ext uri="{FF2B5EF4-FFF2-40B4-BE49-F238E27FC236}">
                <a16:creationId xmlns:a16="http://schemas.microsoft.com/office/drawing/2014/main" id="{F4E2634D-EB1D-C888-2550-6D4089E97D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4">
            <a:extLst>
              <a:ext uri="{FF2B5EF4-FFF2-40B4-BE49-F238E27FC236}">
                <a16:creationId xmlns:a16="http://schemas.microsoft.com/office/drawing/2014/main" id="{F199BE21-4E09-EABC-451E-7C155D6AE99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22BC687B-FCFF-0982-4D3F-BE8D6ABB3679}"/>
              </a:ext>
            </a:extLst>
          </p:cNvPr>
          <p:cNvPicPr>
            <a:picLocks noChangeAspect="1"/>
          </p:cNvPicPr>
          <p:nvPr/>
        </p:nvPicPr>
        <p:blipFill>
          <a:blip r:embed="rId2"/>
          <a:stretch>
            <a:fillRect/>
          </a:stretch>
        </p:blipFill>
        <p:spPr>
          <a:xfrm>
            <a:off x="2231136" y="2311908"/>
            <a:ext cx="7729728" cy="4015740"/>
          </a:xfrm>
          <a:prstGeom prst="rect">
            <a:avLst/>
          </a:prstGeom>
          <a:ln>
            <a:solidFill>
              <a:schemeClr val="accent3"/>
            </a:solidFill>
          </a:ln>
        </p:spPr>
      </p:pic>
    </p:spTree>
    <p:extLst>
      <p:ext uri="{BB962C8B-B14F-4D97-AF65-F5344CB8AC3E}">
        <p14:creationId xmlns:p14="http://schemas.microsoft.com/office/powerpoint/2010/main" val="3158924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err="1">
                <a:latin typeface="Arial" panose="020B0604020202020204" pitchFamily="34" charset="0"/>
                <a:cs typeface="Arial" panose="020B0604020202020204" pitchFamily="34" charset="0"/>
              </a:rPr>
              <a:t>ScoRE</a:t>
            </a:r>
            <a:r>
              <a:rPr lang="en-US" dirty="0">
                <a:latin typeface="Arial" panose="020B0604020202020204" pitchFamily="34" charset="0"/>
                <a:cs typeface="Arial" panose="020B0604020202020204" pitchFamily="34" charset="0"/>
              </a:rPr>
              <a:t> RANK</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4" name="Picture 3">
            <a:extLst>
              <a:ext uri="{FF2B5EF4-FFF2-40B4-BE49-F238E27FC236}">
                <a16:creationId xmlns:a16="http://schemas.microsoft.com/office/drawing/2014/main" id="{09BB319B-630D-EC10-17A7-3D8DC3BE361B}"/>
              </a:ext>
            </a:extLst>
          </p:cNvPr>
          <p:cNvPicPr>
            <a:picLocks noChangeAspect="1"/>
          </p:cNvPicPr>
          <p:nvPr/>
        </p:nvPicPr>
        <p:blipFill>
          <a:blip r:embed="rId2"/>
          <a:stretch>
            <a:fillRect/>
          </a:stretch>
        </p:blipFill>
        <p:spPr>
          <a:xfrm>
            <a:off x="2231136" y="2379980"/>
            <a:ext cx="7760058" cy="3737356"/>
          </a:xfrm>
          <a:prstGeom prst="rect">
            <a:avLst/>
          </a:prstGeom>
          <a:ln>
            <a:solidFill>
              <a:schemeClr val="accent3"/>
            </a:solidFill>
          </a:ln>
        </p:spPr>
      </p:pic>
    </p:spTree>
    <p:extLst>
      <p:ext uri="{BB962C8B-B14F-4D97-AF65-F5344CB8AC3E}">
        <p14:creationId xmlns:p14="http://schemas.microsoft.com/office/powerpoint/2010/main" val="4239402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1A7B9-7427-AB9E-F7ED-BD4EA2AF872A}"/>
              </a:ext>
            </a:extLst>
          </p:cNvPr>
          <p:cNvSpPr>
            <a:spLocks noGrp="1"/>
          </p:cNvSpPr>
          <p:nvPr>
            <p:ph type="title"/>
          </p:nvPr>
        </p:nvSpPr>
        <p:spPr>
          <a:xfrm>
            <a:off x="1262729" y="1289303"/>
            <a:ext cx="9638443" cy="3339303"/>
          </a:xfrm>
          <a:ln>
            <a:noFill/>
          </a:ln>
        </p:spPr>
        <p:txBody>
          <a:bodyPr vert="horz" lIns="274320" tIns="182880" rIns="274320" bIns="182880" rtlCol="0" anchor="ctr" anchorCtr="1">
            <a:normAutofit fontScale="90000"/>
          </a:bodyPr>
          <a:lstStyle/>
          <a:p>
            <a:br>
              <a:rPr lang="en-US" sz="1300" b="1" dirty="0">
                <a:solidFill>
                  <a:srgbClr val="262626"/>
                </a:solidFill>
              </a:rPr>
            </a:br>
            <a:br>
              <a:rPr lang="en-US" sz="1300" b="1" dirty="0">
                <a:solidFill>
                  <a:srgbClr val="262626"/>
                </a:solidFill>
              </a:rPr>
            </a:br>
            <a:br>
              <a:rPr lang="en-US" sz="1300" b="1" dirty="0">
                <a:solidFill>
                  <a:srgbClr val="262626"/>
                </a:solidFill>
              </a:rPr>
            </a:br>
            <a:br>
              <a:rPr lang="en-US" sz="1300" b="1" dirty="0">
                <a:solidFill>
                  <a:srgbClr val="262626"/>
                </a:solidFill>
              </a:rPr>
            </a:br>
            <a:br>
              <a:rPr lang="en-US" sz="1300" b="1" dirty="0">
                <a:solidFill>
                  <a:srgbClr val="262626"/>
                </a:solidFill>
              </a:rPr>
            </a:br>
            <a:br>
              <a:rPr lang="en-US" sz="1300" b="1" dirty="0">
                <a:solidFill>
                  <a:srgbClr val="262626"/>
                </a:solidFill>
              </a:rPr>
            </a:br>
            <a:br>
              <a:rPr lang="en-US" sz="2000" b="1" dirty="0">
                <a:solidFill>
                  <a:srgbClr val="262626"/>
                </a:solidFill>
              </a:rPr>
            </a:br>
            <a:r>
              <a:rPr lang="en-US" sz="4000" b="1" dirty="0">
                <a:solidFill>
                  <a:srgbClr val="262626"/>
                </a:solidFill>
                <a:effectLst/>
              </a:rPr>
              <a:t>Where are we </a:t>
            </a:r>
            <a:br>
              <a:rPr lang="en-US" sz="4000" b="1" dirty="0">
                <a:solidFill>
                  <a:srgbClr val="262626"/>
                </a:solidFill>
                <a:effectLst/>
              </a:rPr>
            </a:br>
            <a:r>
              <a:rPr lang="en-US" sz="4000" b="1" dirty="0">
                <a:solidFill>
                  <a:srgbClr val="262626"/>
                </a:solidFill>
                <a:effectLst/>
              </a:rPr>
              <a:t>going to live next?</a:t>
            </a:r>
            <a:br>
              <a:rPr lang="en-US" sz="4000" b="1" dirty="0">
                <a:solidFill>
                  <a:srgbClr val="262626"/>
                </a:solidFill>
                <a:effectLst/>
              </a:rPr>
            </a:br>
            <a:br>
              <a:rPr lang="en-US" sz="4000" dirty="0">
                <a:solidFill>
                  <a:srgbClr val="262626"/>
                </a:solidFill>
              </a:rPr>
            </a:br>
            <a:br>
              <a:rPr lang="en-US" sz="1300" dirty="0">
                <a:solidFill>
                  <a:srgbClr val="262626"/>
                </a:solidFill>
              </a:rPr>
            </a:br>
            <a:br>
              <a:rPr lang="en-US" sz="1300" dirty="0">
                <a:solidFill>
                  <a:srgbClr val="262626"/>
                </a:solidFill>
                <a:effectLst/>
              </a:rPr>
            </a:br>
            <a:endParaRPr lang="en-US" sz="1300" dirty="0">
              <a:solidFill>
                <a:srgbClr val="262626"/>
              </a:solidFill>
            </a:endParaRPr>
          </a:p>
        </p:txBody>
      </p:sp>
      <p:sp>
        <p:nvSpPr>
          <p:cNvPr id="4" name="TextBox 3">
            <a:extLst>
              <a:ext uri="{FF2B5EF4-FFF2-40B4-BE49-F238E27FC236}">
                <a16:creationId xmlns:a16="http://schemas.microsoft.com/office/drawing/2014/main" id="{9A96C502-0D63-5F2E-B495-77A34A8E499A}"/>
              </a:ext>
            </a:extLst>
          </p:cNvPr>
          <p:cNvSpPr txBox="1"/>
          <p:nvPr/>
        </p:nvSpPr>
        <p:spPr>
          <a:xfrm>
            <a:off x="-69573"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Tree>
    <p:extLst>
      <p:ext uri="{BB962C8B-B14F-4D97-AF65-F5344CB8AC3E}">
        <p14:creationId xmlns:p14="http://schemas.microsoft.com/office/powerpoint/2010/main" val="96097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TOTAL CITY RANK</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18" name="Picture 17">
            <a:extLst>
              <a:ext uri="{FF2B5EF4-FFF2-40B4-BE49-F238E27FC236}">
                <a16:creationId xmlns:a16="http://schemas.microsoft.com/office/drawing/2014/main" id="{2D7335FB-8C84-777C-5622-A48AEF019FA3}"/>
              </a:ext>
            </a:extLst>
          </p:cNvPr>
          <p:cNvPicPr>
            <a:picLocks noChangeAspect="1"/>
          </p:cNvPicPr>
          <p:nvPr/>
        </p:nvPicPr>
        <p:blipFill>
          <a:blip r:embed="rId3"/>
          <a:stretch>
            <a:fillRect/>
          </a:stretch>
        </p:blipFill>
        <p:spPr>
          <a:xfrm>
            <a:off x="2231136" y="2266950"/>
            <a:ext cx="7729728" cy="3493770"/>
          </a:xfrm>
          <a:prstGeom prst="rect">
            <a:avLst/>
          </a:prstGeom>
        </p:spPr>
      </p:pic>
    </p:spTree>
    <p:extLst>
      <p:ext uri="{BB962C8B-B14F-4D97-AF65-F5344CB8AC3E}">
        <p14:creationId xmlns:p14="http://schemas.microsoft.com/office/powerpoint/2010/main" val="252880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1A7B9-7427-AB9E-F7ED-BD4EA2AF872A}"/>
              </a:ext>
            </a:extLst>
          </p:cNvPr>
          <p:cNvSpPr>
            <a:spLocks noGrp="1"/>
          </p:cNvSpPr>
          <p:nvPr>
            <p:ph type="title"/>
          </p:nvPr>
        </p:nvSpPr>
        <p:spPr>
          <a:xfrm>
            <a:off x="1113182" y="3279913"/>
            <a:ext cx="5353051" cy="1593999"/>
          </a:xfrm>
          <a:ln>
            <a:noFill/>
          </a:ln>
        </p:spPr>
        <p:txBody>
          <a:bodyPr vert="horz" lIns="274320" tIns="182880" rIns="274320" bIns="182880" rtlCol="0" anchor="ctr" anchorCtr="1">
            <a:normAutofit fontScale="90000"/>
          </a:bodyPr>
          <a:lstStyle/>
          <a:p>
            <a:br>
              <a:rPr lang="en-US" sz="1300" b="1" dirty="0">
                <a:solidFill>
                  <a:srgbClr val="262626"/>
                </a:solidFill>
              </a:rPr>
            </a:br>
            <a:br>
              <a:rPr lang="en-US" sz="1300" b="1" dirty="0">
                <a:solidFill>
                  <a:srgbClr val="262626"/>
                </a:solidFill>
              </a:rPr>
            </a:br>
            <a:br>
              <a:rPr lang="en-US" sz="1300" b="1" dirty="0">
                <a:solidFill>
                  <a:srgbClr val="262626"/>
                </a:solidFill>
              </a:rPr>
            </a:br>
            <a:br>
              <a:rPr lang="en-US" sz="4000" dirty="0">
                <a:solidFill>
                  <a:srgbClr val="262626"/>
                </a:solidFill>
              </a:rPr>
            </a:br>
            <a:r>
              <a:rPr lang="en-US" sz="4000" dirty="0">
                <a:solidFill>
                  <a:srgbClr val="262626"/>
                </a:solidFill>
              </a:rPr>
              <a:t>NEW YORK CITY </a:t>
            </a:r>
            <a:br>
              <a:rPr lang="en-US" sz="4000" dirty="0">
                <a:solidFill>
                  <a:srgbClr val="262626"/>
                </a:solidFill>
              </a:rPr>
            </a:br>
            <a:br>
              <a:rPr lang="en-US" sz="1300" dirty="0">
                <a:solidFill>
                  <a:srgbClr val="262626"/>
                </a:solidFill>
              </a:rPr>
            </a:br>
            <a:br>
              <a:rPr lang="en-US" sz="1300" dirty="0">
                <a:solidFill>
                  <a:srgbClr val="262626"/>
                </a:solidFill>
                <a:effectLst/>
              </a:rPr>
            </a:br>
            <a:endParaRPr lang="en-US" sz="1300" dirty="0">
              <a:solidFill>
                <a:srgbClr val="262626"/>
              </a:solidFill>
            </a:endParaRPr>
          </a:p>
        </p:txBody>
      </p:sp>
      <p:sp>
        <p:nvSpPr>
          <p:cNvPr id="4" name="TextBox 3">
            <a:extLst>
              <a:ext uri="{FF2B5EF4-FFF2-40B4-BE49-F238E27FC236}">
                <a16:creationId xmlns:a16="http://schemas.microsoft.com/office/drawing/2014/main" id="{9A96C502-0D63-5F2E-B495-77A34A8E499A}"/>
              </a:ext>
            </a:extLst>
          </p:cNvPr>
          <p:cNvSpPr txBox="1"/>
          <p:nvPr/>
        </p:nvSpPr>
        <p:spPr>
          <a:xfrm>
            <a:off x="-69573"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2050" name="Picture 2" descr="New York City in 27 Buildings ...">
            <a:extLst>
              <a:ext uri="{FF2B5EF4-FFF2-40B4-BE49-F238E27FC236}">
                <a16:creationId xmlns:a16="http://schemas.microsoft.com/office/drawing/2014/main" id="{A2F88213-0B9C-7AAD-0000-EBF396DB9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768" y="1591056"/>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E899415-253A-F6C8-93B8-B06FE3224B5F}"/>
              </a:ext>
            </a:extLst>
          </p:cNvPr>
          <p:cNvSpPr txBox="1">
            <a:spLocks/>
          </p:cNvSpPr>
          <p:nvPr/>
        </p:nvSpPr>
        <p:spPr>
          <a:xfrm>
            <a:off x="5985055" y="3528390"/>
            <a:ext cx="5101004" cy="1444912"/>
          </a:xfrm>
          <a:prstGeom prst="rect">
            <a:avLst/>
          </a:prstGeom>
          <a:solidFill>
            <a:schemeClr val="bg1"/>
          </a:solidFill>
          <a:ln w="31750" cap="sq">
            <a:noFill/>
            <a:miter lim="800000"/>
          </a:ln>
        </p:spPr>
        <p:txBody>
          <a:bodyPr vert="horz" lIns="274320" tIns="182880" rIns="274320" bIns="182880" rtlCol="0" anchor="ctr" anchorCtr="1">
            <a:normAutofit fontScale="52500" lnSpcReduction="2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br>
              <a:rPr lang="en-US" sz="1300" b="1" dirty="0">
                <a:solidFill>
                  <a:srgbClr val="262626"/>
                </a:solidFill>
              </a:rPr>
            </a:br>
            <a:br>
              <a:rPr lang="en-US" sz="1300" b="1" dirty="0">
                <a:solidFill>
                  <a:srgbClr val="262626"/>
                </a:solidFill>
              </a:rPr>
            </a:br>
            <a:br>
              <a:rPr lang="en-US" sz="1300" b="1" dirty="0">
                <a:solidFill>
                  <a:srgbClr val="262626"/>
                </a:solidFill>
              </a:rPr>
            </a:br>
            <a:br>
              <a:rPr lang="en-US" sz="4000" dirty="0">
                <a:solidFill>
                  <a:srgbClr val="262626"/>
                </a:solidFill>
              </a:rPr>
            </a:br>
            <a:r>
              <a:rPr lang="en-US" sz="6900" dirty="0">
                <a:solidFill>
                  <a:srgbClr val="262626"/>
                </a:solidFill>
              </a:rPr>
              <a:t>TAMPA</a:t>
            </a:r>
            <a:br>
              <a:rPr lang="en-US" sz="4000" dirty="0">
                <a:solidFill>
                  <a:srgbClr val="262626"/>
                </a:solidFill>
              </a:rPr>
            </a:br>
            <a:br>
              <a:rPr lang="en-US" sz="1300" dirty="0">
                <a:solidFill>
                  <a:srgbClr val="262626"/>
                </a:solidFill>
              </a:rPr>
            </a:br>
            <a:br>
              <a:rPr lang="en-US" sz="1300" dirty="0">
                <a:solidFill>
                  <a:srgbClr val="262626"/>
                </a:solidFill>
              </a:rPr>
            </a:br>
            <a:endParaRPr lang="en-US" sz="1300" dirty="0">
              <a:solidFill>
                <a:srgbClr val="262626"/>
              </a:solidFill>
            </a:endParaRPr>
          </a:p>
        </p:txBody>
      </p:sp>
      <p:pic>
        <p:nvPicPr>
          <p:cNvPr id="2052" name="Picture 4" descr="Big Tourist Destination">
            <a:extLst>
              <a:ext uri="{FF2B5EF4-FFF2-40B4-BE49-F238E27FC236}">
                <a16:creationId xmlns:a16="http://schemas.microsoft.com/office/drawing/2014/main" id="{5978A592-894D-8275-C12A-3492F8827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435" y="1591056"/>
            <a:ext cx="3860701"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16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LIMITATIONS</a:t>
            </a:r>
          </a:p>
        </p:txBody>
      </p:sp>
      <p:sp>
        <p:nvSpPr>
          <p:cNvPr id="5" name="TextBox 4">
            <a:extLst>
              <a:ext uri="{FF2B5EF4-FFF2-40B4-BE49-F238E27FC236}">
                <a16:creationId xmlns:a16="http://schemas.microsoft.com/office/drawing/2014/main" id="{F1778D57-E199-BADD-B40B-DF020C5E8E32}"/>
              </a:ext>
            </a:extLst>
          </p:cNvPr>
          <p:cNvSpPr txBox="1"/>
          <p:nvPr/>
        </p:nvSpPr>
        <p:spPr>
          <a:xfrm>
            <a:off x="-61622"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10" name="Content Placeholder 9">
            <a:extLst>
              <a:ext uri="{FF2B5EF4-FFF2-40B4-BE49-F238E27FC236}">
                <a16:creationId xmlns:a16="http://schemas.microsoft.com/office/drawing/2014/main" id="{145FF702-EA3F-C571-9FC8-3ADC3B6C7247}"/>
              </a:ext>
            </a:extLst>
          </p:cNvPr>
          <p:cNvSpPr>
            <a:spLocks noGrp="1"/>
          </p:cNvSpPr>
          <p:nvPr>
            <p:ph idx="1"/>
          </p:nvPr>
        </p:nvSpPr>
        <p:spPr/>
        <p:txBody>
          <a:bodyPr>
            <a:normAutofit/>
          </a:bodyPr>
          <a:lstStyle/>
          <a:p>
            <a:r>
              <a:rPr lang="en-US" dirty="0"/>
              <a:t>Rewrite programming </a:t>
            </a:r>
          </a:p>
          <a:p>
            <a:r>
              <a:rPr lang="en-US" dirty="0"/>
              <a:t>More cities, more variables</a:t>
            </a:r>
          </a:p>
          <a:p>
            <a:r>
              <a:rPr lang="en-US" dirty="0"/>
              <a:t>Add in additional data - restaurants and school district/education</a:t>
            </a:r>
          </a:p>
          <a:p>
            <a:r>
              <a:rPr lang="en-US" dirty="0"/>
              <a:t>Understanding why some cities had multiple rows of data – cost of living </a:t>
            </a:r>
          </a:p>
          <a:p>
            <a:r>
              <a:rPr lang="en-US" dirty="0"/>
              <a:t>Obtaining information about the demographics of the information presented </a:t>
            </a:r>
          </a:p>
        </p:txBody>
      </p:sp>
    </p:spTree>
    <p:extLst>
      <p:ext uri="{BB962C8B-B14F-4D97-AF65-F5344CB8AC3E}">
        <p14:creationId xmlns:p14="http://schemas.microsoft.com/office/powerpoint/2010/main" val="336959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a:xfrm>
            <a:off x="2229810" y="1117973"/>
            <a:ext cx="7729728" cy="1188720"/>
          </a:xfrm>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Data Overview</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p:txBody>
          <a:bodyPr>
            <a:normAutofit fontScale="92500" lnSpcReduction="10000"/>
          </a:bodyPr>
          <a:lstStyle/>
          <a:p>
            <a:pPr marL="0" indent="0">
              <a:lnSpc>
                <a:spcPct val="115000"/>
              </a:lnSpc>
              <a:spcBef>
                <a:spcPts val="0"/>
              </a:spcBef>
              <a:buNone/>
            </a:pPr>
            <a:r>
              <a:rPr lang="en-US" sz="1800" b="1" dirty="0">
                <a:effectLst/>
                <a:ea typeface="Arial" panose="020B0604020202020204" pitchFamily="34" charset="0"/>
              </a:rPr>
              <a:t>Cost of Living in the US </a:t>
            </a:r>
            <a:r>
              <a:rPr lang="en-US" sz="1800" dirty="0">
                <a:effectLst/>
                <a:ea typeface="Arial" panose="020B0604020202020204" pitchFamily="34" charset="0"/>
              </a:rPr>
              <a:t>- total cost of living for housing cost, food, transit, childcare taxes and other necessities, 31430 rows x 15 columns</a:t>
            </a:r>
            <a:br>
              <a:rPr lang="en-US" sz="1800" dirty="0">
                <a:effectLst/>
                <a:ea typeface="Arial" panose="020B0604020202020204" pitchFamily="34" charset="0"/>
              </a:rPr>
            </a:br>
            <a:br>
              <a:rPr lang="en-US" sz="1800" dirty="0">
                <a:effectLst/>
                <a:ea typeface="Arial" panose="020B0604020202020204" pitchFamily="34" charset="0"/>
              </a:rPr>
            </a:br>
            <a:r>
              <a:rPr lang="en-US" sz="1800" b="1" dirty="0">
                <a:effectLst/>
                <a:ea typeface="Arial" panose="020B0604020202020204" pitchFamily="34" charset="0"/>
              </a:rPr>
              <a:t>Crime Rate for Each City </a:t>
            </a:r>
            <a:r>
              <a:rPr lang="en-US" sz="1800" dirty="0">
                <a:effectLst/>
                <a:ea typeface="Arial" panose="020B0604020202020204" pitchFamily="34" charset="0"/>
              </a:rPr>
              <a:t>- major crime rate for each city,  100 rows x 14 columns</a:t>
            </a:r>
          </a:p>
          <a:p>
            <a:pPr marL="0" indent="0">
              <a:buNone/>
            </a:pPr>
            <a:br>
              <a:rPr lang="en-US" sz="1800" b="1" dirty="0">
                <a:effectLst/>
                <a:ea typeface="Arial" panose="020B0604020202020204" pitchFamily="34" charset="0"/>
              </a:rPr>
            </a:br>
            <a:r>
              <a:rPr lang="en-US" sz="1800" b="1" dirty="0">
                <a:effectLst/>
                <a:ea typeface="Arial" panose="020B0604020202020204" pitchFamily="34" charset="0"/>
              </a:rPr>
              <a:t>Urban Connectivity </a:t>
            </a:r>
            <a:r>
              <a:rPr lang="en-US" sz="1800" dirty="0">
                <a:effectLst/>
                <a:ea typeface="Arial" panose="020B0604020202020204" pitchFamily="34" charset="0"/>
              </a:rPr>
              <a:t>- includes the city walk score, transit score and bike score, 102 rows × 79 columns</a:t>
            </a:r>
            <a:br>
              <a:rPr lang="en-US" sz="1800" dirty="0">
                <a:effectLst/>
                <a:ea typeface="Arial" panose="020B0604020202020204" pitchFamily="34" charset="0"/>
              </a:rPr>
            </a:br>
            <a:br>
              <a:rPr lang="en-US" sz="1800" dirty="0">
                <a:effectLst/>
                <a:ea typeface="Arial" panose="020B0604020202020204" pitchFamily="34" charset="0"/>
              </a:rPr>
            </a:br>
            <a:r>
              <a:rPr lang="en-US" sz="1800" b="1" dirty="0">
                <a:effectLst/>
                <a:ea typeface="Arial" panose="020B0604020202020204" pitchFamily="34" charset="0"/>
              </a:rPr>
              <a:t>Population of all US Cities 2024 </a:t>
            </a:r>
            <a:r>
              <a:rPr lang="en-US" sz="1800" dirty="0">
                <a:effectLst/>
                <a:ea typeface="Arial" panose="020B0604020202020204" pitchFamily="34" charset="0"/>
              </a:rPr>
              <a:t>- population growth of the city from 2020-2024, 300 rows x 8 columns</a:t>
            </a:r>
            <a:endParaRPr lang="en-US" dirty="0"/>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
        <p:nvSpPr>
          <p:cNvPr id="5" name="TextBox 4">
            <a:extLst>
              <a:ext uri="{FF2B5EF4-FFF2-40B4-BE49-F238E27FC236}">
                <a16:creationId xmlns:a16="http://schemas.microsoft.com/office/drawing/2014/main" id="{0AB043D5-50E8-7313-BAAB-E0AF2811D391}"/>
              </a:ext>
            </a:extLst>
          </p:cNvPr>
          <p:cNvSpPr txBox="1"/>
          <p:nvPr/>
        </p:nvSpPr>
        <p:spPr>
          <a:xfrm>
            <a:off x="4965700" y="6071378"/>
            <a:ext cx="6121400"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rPr>
              <a:t>Kaggle</a:t>
            </a:r>
            <a:endParaRPr lang="en-US" dirty="0"/>
          </a:p>
        </p:txBody>
      </p:sp>
    </p:spTree>
    <p:extLst>
      <p:ext uri="{BB962C8B-B14F-4D97-AF65-F5344CB8AC3E}">
        <p14:creationId xmlns:p14="http://schemas.microsoft.com/office/powerpoint/2010/main" val="2132789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12456B7C-CB44-45AF-91E5-EE09AF73E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2428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947384-76D5-402B-1FB2-FA38319655C0}"/>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800">
                <a:solidFill>
                  <a:srgbClr val="262626"/>
                </a:solidFill>
              </a:rPr>
              <a:t>Questions</a:t>
            </a:r>
          </a:p>
        </p:txBody>
      </p:sp>
      <p:sp>
        <p:nvSpPr>
          <p:cNvPr id="5" name="TextBox 4">
            <a:extLst>
              <a:ext uri="{FF2B5EF4-FFF2-40B4-BE49-F238E27FC236}">
                <a16:creationId xmlns:a16="http://schemas.microsoft.com/office/drawing/2014/main" id="{F1778D57-E199-BADD-B40B-DF020C5E8E32}"/>
              </a:ext>
            </a:extLst>
          </p:cNvPr>
          <p:cNvSpPr txBox="1"/>
          <p:nvPr/>
        </p:nvSpPr>
        <p:spPr>
          <a:xfrm>
            <a:off x="2695194" y="5384691"/>
            <a:ext cx="6801612" cy="736976"/>
          </a:xfrm>
          <a:prstGeom prst="rect">
            <a:avLst/>
          </a:prstGeom>
        </p:spPr>
        <p:txBody>
          <a:bodyPr vert="horz" lIns="91440" tIns="45720" rIns="91440" bIns="45720" rtlCol="0">
            <a:normAutofit/>
          </a:bodyPr>
          <a:lstStyle/>
          <a:p>
            <a:pPr algn="ctr" defTabSz="914400">
              <a:spcBef>
                <a:spcPts val="1000"/>
              </a:spcBef>
              <a:buClr>
                <a:schemeClr val="accent2"/>
              </a:buClr>
            </a:pPr>
            <a:r>
              <a:rPr lang="en-US" sz="2000" b="1">
                <a:solidFill>
                  <a:schemeClr val="tx1">
                    <a:lumMod val="75000"/>
                    <a:lumOff val="25000"/>
                  </a:schemeClr>
                </a:solidFill>
                <a:effectLst/>
              </a:rPr>
              <a:t>Data_Slack{ers}=False </a:t>
            </a:r>
            <a:endParaRPr lang="en-US" sz="2000">
              <a:solidFill>
                <a:schemeClr val="tx1">
                  <a:lumMod val="75000"/>
                  <a:lumOff val="25000"/>
                </a:schemeClr>
              </a:solidFill>
            </a:endParaRPr>
          </a:p>
        </p:txBody>
      </p:sp>
      <p:pic>
        <p:nvPicPr>
          <p:cNvPr id="3076" name="Picture 4" descr="Free Questions &amp; Question Mark Images ...">
            <a:extLst>
              <a:ext uri="{FF2B5EF4-FFF2-40B4-BE49-F238E27FC236}">
                <a16:creationId xmlns:a16="http://schemas.microsoft.com/office/drawing/2014/main" id="{C4C7249F-2791-6F1B-708E-73D43919C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467" y="28069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5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E0F7-71BA-7A3B-0374-915FD00F1772}"/>
              </a:ext>
            </a:extLst>
          </p:cNvPr>
          <p:cNvSpPr>
            <a:spLocks noGrp="1"/>
          </p:cNvSpPr>
          <p:nvPr>
            <p:ph type="title"/>
          </p:nvPr>
        </p:nvSpPr>
        <p:spPr/>
        <p:txBody>
          <a:bodyPr>
            <a:normAutofit fontScale="90000"/>
          </a:bodyPr>
          <a:lstStyle/>
          <a:p>
            <a:br>
              <a:rPr lang="en-US" dirty="0"/>
            </a:br>
            <a:r>
              <a:rPr lang="en-US" dirty="0">
                <a:latin typeface="Arial" panose="020B0604020202020204" pitchFamily="34" charset="0"/>
                <a:cs typeface="Arial" panose="020B0604020202020204" pitchFamily="34" charset="0"/>
              </a:rPr>
              <a:t>Hypothesis and Sub Questions</a:t>
            </a:r>
            <a:br>
              <a:rPr lang="en-US" dirty="0"/>
            </a:br>
            <a:endParaRPr lang="en-US" dirty="0"/>
          </a:p>
        </p:txBody>
      </p:sp>
      <p:sp>
        <p:nvSpPr>
          <p:cNvPr id="3" name="Content Placeholder 2">
            <a:extLst>
              <a:ext uri="{FF2B5EF4-FFF2-40B4-BE49-F238E27FC236}">
                <a16:creationId xmlns:a16="http://schemas.microsoft.com/office/drawing/2014/main" id="{ED0E5AFE-FA97-2FE1-1493-D2747EA69BCC}"/>
              </a:ext>
            </a:extLst>
          </p:cNvPr>
          <p:cNvSpPr>
            <a:spLocks noGrp="1"/>
          </p:cNvSpPr>
          <p:nvPr>
            <p:ph idx="1"/>
          </p:nvPr>
        </p:nvSpPr>
        <p:spPr>
          <a:xfrm>
            <a:off x="2231136" y="2314576"/>
            <a:ext cx="7729728" cy="3425452"/>
          </a:xfrm>
        </p:spPr>
        <p:txBody>
          <a:bodyPr>
            <a:normAutofit fontScale="85000" lnSpcReduction="10000"/>
          </a:bodyPr>
          <a:lstStyle/>
          <a:p>
            <a:r>
              <a:rPr lang="en-US" dirty="0"/>
              <a:t>Hypothesis: Nashville is the most desired city to live in based on its ranking for cost of living, crime rate, total urban connectivity score and population. </a:t>
            </a:r>
          </a:p>
          <a:p>
            <a:r>
              <a:rPr lang="en-US" dirty="0"/>
              <a:t>10 Cities:  Atlanta,  Austin, Boston, Chicago, Denver, Los Angeles, Nashville, New York, San Diego and Tampa</a:t>
            </a:r>
          </a:p>
          <a:p>
            <a:pPr marL="0" indent="0">
              <a:buNone/>
            </a:pPr>
            <a:r>
              <a:rPr lang="en-US" dirty="0"/>
              <a:t>Questions</a:t>
            </a:r>
          </a:p>
          <a:p>
            <a:pPr marL="0" indent="0">
              <a:buNone/>
            </a:pPr>
            <a:r>
              <a:rPr lang="en-US" dirty="0"/>
              <a:t>1.)   Will our most desirable city be a large or small city based on population? </a:t>
            </a:r>
          </a:p>
          <a:p>
            <a:pPr marL="0" indent="0">
              <a:buNone/>
            </a:pPr>
            <a:r>
              <a:rPr lang="en-US" dirty="0"/>
              <a:t>2.)   As the population increases in the city does the major crime rate increase for the city?</a:t>
            </a:r>
          </a:p>
          <a:p>
            <a:pPr marL="0" indent="0">
              <a:buNone/>
            </a:pPr>
            <a:r>
              <a:rPr lang="en-US" dirty="0"/>
              <a:t>3.)   As the population increases in the city does the walk score for the city increase?</a:t>
            </a:r>
          </a:p>
          <a:p>
            <a:pPr marL="0" indent="0">
              <a:buNone/>
            </a:pPr>
            <a:r>
              <a:rPr lang="en-US" dirty="0"/>
              <a:t>4.)   As the population increases in the city does transit score decrease for the city?</a:t>
            </a:r>
          </a:p>
          <a:p>
            <a:pPr marL="0" indent="0">
              <a:buNone/>
            </a:pPr>
            <a:r>
              <a:rPr lang="en-US" dirty="0"/>
              <a:t>5.)   As the population increases in the city does the bike score increase for the city?</a:t>
            </a:r>
          </a:p>
          <a:p>
            <a:pPr marL="0" indent="0">
              <a:buNone/>
            </a:pPr>
            <a:r>
              <a:rPr lang="en-US"/>
              <a:t>6.)   </a:t>
            </a:r>
            <a:r>
              <a:rPr lang="en-US" dirty="0"/>
              <a:t>As the population increases in the city does the total cost of living increase for the city?</a:t>
            </a:r>
          </a:p>
          <a:p>
            <a:endParaRPr lang="en-US" dirty="0"/>
          </a:p>
          <a:p>
            <a:endParaRPr lang="en-US" dirty="0"/>
          </a:p>
          <a:p>
            <a:endParaRPr lang="en-US" dirty="0"/>
          </a:p>
          <a:p>
            <a:endParaRPr lang="en-US" dirty="0"/>
          </a:p>
        </p:txBody>
      </p:sp>
      <p:sp>
        <p:nvSpPr>
          <p:cNvPr id="8" name="TextBox 7">
            <a:extLst>
              <a:ext uri="{FF2B5EF4-FFF2-40B4-BE49-F238E27FC236}">
                <a16:creationId xmlns:a16="http://schemas.microsoft.com/office/drawing/2014/main" id="{4736DBF4-1C6C-7743-4B66-018B02929FF1}"/>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Tree>
    <p:extLst>
      <p:ext uri="{BB962C8B-B14F-4D97-AF65-F5344CB8AC3E}">
        <p14:creationId xmlns:p14="http://schemas.microsoft.com/office/powerpoint/2010/main" val="2744668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ROLES</a:t>
            </a:r>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graphicFrame>
        <p:nvGraphicFramePr>
          <p:cNvPr id="4" name="Table 3">
            <a:extLst>
              <a:ext uri="{FF2B5EF4-FFF2-40B4-BE49-F238E27FC236}">
                <a16:creationId xmlns:a16="http://schemas.microsoft.com/office/drawing/2014/main" id="{233AC0C7-3FB6-786A-D28A-A4912A75CA57}"/>
              </a:ext>
            </a:extLst>
          </p:cNvPr>
          <p:cNvGraphicFramePr>
            <a:graphicFrameLocks noGrp="1"/>
          </p:cNvGraphicFramePr>
          <p:nvPr>
            <p:extLst>
              <p:ext uri="{D42A27DB-BD31-4B8C-83A1-F6EECF244321}">
                <p14:modId xmlns:p14="http://schemas.microsoft.com/office/powerpoint/2010/main" val="316982263"/>
              </p:ext>
            </p:extLst>
          </p:nvPr>
        </p:nvGraphicFramePr>
        <p:xfrm>
          <a:off x="1687774" y="2672589"/>
          <a:ext cx="8813800" cy="2301240"/>
        </p:xfrm>
        <a:graphic>
          <a:graphicData uri="http://schemas.openxmlformats.org/drawingml/2006/table">
            <a:tbl>
              <a:tblPr firstRow="1" bandRow="1">
                <a:tableStyleId>{F5AB1C69-6EDB-4FF4-983F-18BD219EF322}</a:tableStyleId>
              </a:tblPr>
              <a:tblGrid>
                <a:gridCol w="4597400">
                  <a:extLst>
                    <a:ext uri="{9D8B030D-6E8A-4147-A177-3AD203B41FA5}">
                      <a16:colId xmlns:a16="http://schemas.microsoft.com/office/drawing/2014/main" val="3364453763"/>
                    </a:ext>
                  </a:extLst>
                </a:gridCol>
                <a:gridCol w="4216400">
                  <a:extLst>
                    <a:ext uri="{9D8B030D-6E8A-4147-A177-3AD203B41FA5}">
                      <a16:colId xmlns:a16="http://schemas.microsoft.com/office/drawing/2014/main" val="901356345"/>
                    </a:ext>
                  </a:extLst>
                </a:gridCol>
              </a:tblGrid>
              <a:tr h="350520">
                <a:tc>
                  <a:txBody>
                    <a:bodyPr/>
                    <a:lstStyle/>
                    <a:p>
                      <a:pPr algn="ctr"/>
                      <a:r>
                        <a:rPr lang="en-US" sz="3000" dirty="0">
                          <a:solidFill>
                            <a:schemeClr val="tx1"/>
                          </a:solidFill>
                          <a:latin typeface="+mj-lt"/>
                        </a:rPr>
                        <a:t>Task(s)</a:t>
                      </a:r>
                    </a:p>
                  </a:txBody>
                  <a:tcPr/>
                </a:tc>
                <a:tc>
                  <a:txBody>
                    <a:bodyPr/>
                    <a:lstStyle/>
                    <a:p>
                      <a:pPr algn="ctr"/>
                      <a:r>
                        <a:rPr lang="en-US" sz="3000" dirty="0">
                          <a:solidFill>
                            <a:schemeClr val="tx1"/>
                          </a:solidFill>
                          <a:latin typeface="+mj-lt"/>
                        </a:rPr>
                        <a:t>Team Member(s)</a:t>
                      </a:r>
                    </a:p>
                  </a:txBody>
                  <a:tcPr/>
                </a:tc>
                <a:extLst>
                  <a:ext uri="{0D108BD9-81ED-4DB2-BD59-A6C34878D82A}">
                    <a16:rowId xmlns:a16="http://schemas.microsoft.com/office/drawing/2014/main" val="1153088628"/>
                  </a:ext>
                </a:extLst>
              </a:tr>
              <a:tr h="0">
                <a:tc>
                  <a:txBody>
                    <a:bodyPr/>
                    <a:lstStyle/>
                    <a:p>
                      <a:r>
                        <a:rPr lang="en-US" sz="1800" dirty="0">
                          <a:solidFill>
                            <a:schemeClr val="tx1"/>
                          </a:solidFill>
                          <a:latin typeface="+mj-lt"/>
                          <a:cs typeface="Arial" panose="020B0604020202020204" pitchFamily="34" charset="0"/>
                        </a:rPr>
                        <a:t>Exploratory Data Analysis </a:t>
                      </a:r>
                      <a:endParaRPr lang="en-US" dirty="0">
                        <a:latin typeface="+mj-lt"/>
                      </a:endParaRPr>
                    </a:p>
                  </a:txBody>
                  <a:tcPr/>
                </a:tc>
                <a:tc>
                  <a:txBody>
                    <a:bodyPr/>
                    <a:lstStyle/>
                    <a:p>
                      <a:r>
                        <a:rPr lang="en-US" sz="1800" dirty="0">
                          <a:effectLst/>
                          <a:latin typeface="Arial" panose="020B0604020202020204" pitchFamily="34" charset="0"/>
                          <a:ea typeface="Arial" panose="020B0604020202020204" pitchFamily="34" charset="0"/>
                        </a:rPr>
                        <a:t>Ben Schatz, Sean Daily, </a:t>
                      </a:r>
                    </a:p>
                    <a:p>
                      <a:r>
                        <a:rPr lang="en-US" sz="1800" dirty="0" err="1">
                          <a:effectLst/>
                          <a:latin typeface="Arial" panose="020B0604020202020204" pitchFamily="34" charset="0"/>
                          <a:ea typeface="Arial" panose="020B0604020202020204" pitchFamily="34" charset="0"/>
                        </a:rPr>
                        <a:t>Vraj</a:t>
                      </a:r>
                      <a:r>
                        <a:rPr lang="en-US" sz="1800" dirty="0">
                          <a:effectLst/>
                          <a:latin typeface="Arial" panose="020B0604020202020204" pitchFamily="34" charset="0"/>
                          <a:ea typeface="Arial" panose="020B0604020202020204" pitchFamily="34" charset="0"/>
                        </a:rPr>
                        <a:t> Patel, Ashley Cooper</a:t>
                      </a:r>
                      <a:r>
                        <a:rPr lang="en-US" sz="1800" dirty="0">
                          <a:latin typeface="Arial" panose="020B0604020202020204" pitchFamily="34" charset="0"/>
                          <a:ea typeface="Arial" panose="020B0604020202020204" pitchFamily="34" charset="0"/>
                        </a:rPr>
                        <a:t> </a:t>
                      </a:r>
                      <a:r>
                        <a:rPr lang="en-US" sz="1800" dirty="0">
                          <a:effectLst/>
                        </a:rPr>
                        <a:t> </a:t>
                      </a:r>
                      <a:endParaRPr lang="en-US" dirty="0">
                        <a:latin typeface="+mj-lt"/>
                      </a:endParaRPr>
                    </a:p>
                  </a:txBody>
                  <a:tcPr/>
                </a:tc>
                <a:extLst>
                  <a:ext uri="{0D108BD9-81ED-4DB2-BD59-A6C34878D82A}">
                    <a16:rowId xmlns:a16="http://schemas.microsoft.com/office/drawing/2014/main" val="2689290280"/>
                  </a:ext>
                </a:extLst>
              </a:tr>
              <a:tr h="370840">
                <a:tc>
                  <a:txBody>
                    <a:bodyPr/>
                    <a:lstStyle/>
                    <a:p>
                      <a:r>
                        <a:rPr lang="en-US" sz="1800" dirty="0">
                          <a:solidFill>
                            <a:schemeClr val="tx1"/>
                          </a:solidFill>
                          <a:latin typeface="+mj-lt"/>
                          <a:cs typeface="Arial" panose="020B0604020202020204" pitchFamily="34" charset="0"/>
                        </a:rPr>
                        <a:t>Jupiter Notebook – Code Merge </a:t>
                      </a:r>
                      <a:endParaRPr lang="en-US" dirty="0">
                        <a:latin typeface="+mj-lt"/>
                      </a:endParaRPr>
                    </a:p>
                  </a:txBody>
                  <a:tcPr/>
                </a:tc>
                <a:tc>
                  <a:txBody>
                    <a:bodyPr/>
                    <a:lstStyle/>
                    <a:p>
                      <a:r>
                        <a:rPr lang="en-US" sz="1800" dirty="0">
                          <a:effectLst/>
                          <a:latin typeface="Arial" panose="020B0604020202020204" pitchFamily="34" charset="0"/>
                          <a:ea typeface="Arial" panose="020B0604020202020204" pitchFamily="34" charset="0"/>
                        </a:rPr>
                        <a:t>Ben Schatz </a:t>
                      </a:r>
                      <a:endParaRPr lang="en-US" dirty="0">
                        <a:latin typeface="+mj-lt"/>
                      </a:endParaRPr>
                    </a:p>
                  </a:txBody>
                  <a:tcPr/>
                </a:tc>
                <a:extLst>
                  <a:ext uri="{0D108BD9-81ED-4DB2-BD59-A6C34878D82A}">
                    <a16:rowId xmlns:a16="http://schemas.microsoft.com/office/drawing/2014/main" val="3250292405"/>
                  </a:ext>
                </a:extLst>
              </a:tr>
              <a:tr h="370840">
                <a:tc>
                  <a:txBody>
                    <a:bodyPr/>
                    <a:lstStyle/>
                    <a:p>
                      <a:r>
                        <a:rPr lang="en-US" sz="1800" dirty="0">
                          <a:solidFill>
                            <a:schemeClr val="tx1"/>
                          </a:solidFill>
                          <a:latin typeface="+mj-lt"/>
                          <a:cs typeface="Arial" panose="020B0604020202020204" pitchFamily="34" charset="0"/>
                        </a:rPr>
                        <a:t>Summary Analysis Report </a:t>
                      </a:r>
                      <a:endParaRPr lang="en-US" dirty="0">
                        <a:latin typeface="+mj-lt"/>
                      </a:endParaRPr>
                    </a:p>
                  </a:txBody>
                  <a:tcPr/>
                </a:tc>
                <a:tc>
                  <a:txBody>
                    <a:bodyPr/>
                    <a:lstStyle/>
                    <a:p>
                      <a:r>
                        <a:rPr lang="en-US" dirty="0" err="1">
                          <a:latin typeface="+mj-lt"/>
                        </a:rPr>
                        <a:t>Vraj</a:t>
                      </a:r>
                      <a:r>
                        <a:rPr lang="en-US" dirty="0">
                          <a:latin typeface="+mj-lt"/>
                        </a:rPr>
                        <a:t> Patel, Sean Daily</a:t>
                      </a:r>
                    </a:p>
                  </a:txBody>
                  <a:tcPr/>
                </a:tc>
                <a:extLst>
                  <a:ext uri="{0D108BD9-81ED-4DB2-BD59-A6C34878D82A}">
                    <a16:rowId xmlns:a16="http://schemas.microsoft.com/office/drawing/2014/main" val="39367827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j-lt"/>
                          <a:cs typeface="Arial" panose="020B0604020202020204" pitchFamily="34" charset="0"/>
                        </a:rPr>
                        <a:t>Slide Deck </a:t>
                      </a:r>
                    </a:p>
                  </a:txBody>
                  <a:tcPr/>
                </a:tc>
                <a:tc>
                  <a:txBody>
                    <a:bodyPr/>
                    <a:lstStyle/>
                    <a:p>
                      <a:r>
                        <a:rPr lang="en-US" dirty="0">
                          <a:latin typeface="+mj-lt"/>
                        </a:rPr>
                        <a:t>Ashley Cooper</a:t>
                      </a:r>
                    </a:p>
                  </a:txBody>
                  <a:tcPr/>
                </a:tc>
                <a:extLst>
                  <a:ext uri="{0D108BD9-81ED-4DB2-BD59-A6C34878D82A}">
                    <a16:rowId xmlns:a16="http://schemas.microsoft.com/office/drawing/2014/main" val="3853757187"/>
                  </a:ext>
                </a:extLst>
              </a:tr>
            </a:tbl>
          </a:graphicData>
        </a:graphic>
      </p:graphicFrame>
    </p:spTree>
    <p:extLst>
      <p:ext uri="{BB962C8B-B14F-4D97-AF65-F5344CB8AC3E}">
        <p14:creationId xmlns:p14="http://schemas.microsoft.com/office/powerpoint/2010/main" val="360528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CLEANING Data – CITY POPULATION</a:t>
            </a: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a:xfrm>
            <a:off x="1954474" y="2153412"/>
            <a:ext cx="8280400" cy="3443779"/>
          </a:xfrm>
        </p:spPr>
        <p:txBody>
          <a:bodyPr>
            <a:normAutofit/>
          </a:bodyPr>
          <a:lstStyle/>
          <a:p>
            <a:pPr marL="0" indent="0" algn="ctr">
              <a:lnSpc>
                <a:spcPct val="115000"/>
              </a:lnSpc>
              <a:spcBef>
                <a:spcPts val="0"/>
              </a:spcBef>
              <a:buNone/>
            </a:pPr>
            <a:r>
              <a:rPr lang="en-US" dirty="0">
                <a:hlinkClick r:id="rId2"/>
              </a:rPr>
              <a:t>https://www.kaggle.com/datasets/dataanalyst001/population-of-all-us-cities-2024/data</a:t>
            </a:r>
            <a:r>
              <a:rPr lang="en-US" dirty="0"/>
              <a:t> </a:t>
            </a:r>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8" name="Picture 7">
            <a:extLst>
              <a:ext uri="{FF2B5EF4-FFF2-40B4-BE49-F238E27FC236}">
                <a16:creationId xmlns:a16="http://schemas.microsoft.com/office/drawing/2014/main" id="{8DE71024-08D9-E428-1D43-EF5EA371E86A}"/>
              </a:ext>
            </a:extLst>
          </p:cNvPr>
          <p:cNvPicPr>
            <a:picLocks noChangeAspect="1"/>
          </p:cNvPicPr>
          <p:nvPr/>
        </p:nvPicPr>
        <p:blipFill>
          <a:blip r:embed="rId3"/>
          <a:stretch>
            <a:fillRect/>
          </a:stretch>
        </p:blipFill>
        <p:spPr>
          <a:xfrm>
            <a:off x="2779776" y="2722864"/>
            <a:ext cx="6455664" cy="3765804"/>
          </a:xfrm>
          <a:prstGeom prst="rect">
            <a:avLst/>
          </a:prstGeom>
          <a:ln>
            <a:solidFill>
              <a:schemeClr val="accent3"/>
            </a:solidFill>
          </a:ln>
        </p:spPr>
      </p:pic>
    </p:spTree>
    <p:extLst>
      <p:ext uri="{BB962C8B-B14F-4D97-AF65-F5344CB8AC3E}">
        <p14:creationId xmlns:p14="http://schemas.microsoft.com/office/powerpoint/2010/main" val="406142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8ECC-EAB1-8851-651B-000AAE2ECF1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CITY Population Growth</a:t>
            </a:r>
          </a:p>
        </p:txBody>
      </p:sp>
      <p:pic>
        <p:nvPicPr>
          <p:cNvPr id="6" name="Content Placeholder 5" descr="A screenshot of a computer&#10;&#10;Description automatically generated">
            <a:extLst>
              <a:ext uri="{FF2B5EF4-FFF2-40B4-BE49-F238E27FC236}">
                <a16:creationId xmlns:a16="http://schemas.microsoft.com/office/drawing/2014/main" id="{56B5301B-C52B-2A0B-C0ED-4E9E185307DF}"/>
              </a:ext>
            </a:extLst>
          </p:cNvPr>
          <p:cNvPicPr>
            <a:picLocks noGrp="1" noChangeAspect="1"/>
          </p:cNvPicPr>
          <p:nvPr>
            <p:ph idx="1"/>
          </p:nvPr>
        </p:nvPicPr>
        <p:blipFill rotWithShape="1">
          <a:blip r:embed="rId2"/>
          <a:srcRect l="27856" t="22914" r="23930" b="28803"/>
          <a:stretch/>
        </p:blipFill>
        <p:spPr>
          <a:xfrm>
            <a:off x="2231135" y="2299062"/>
            <a:ext cx="7729727" cy="4101738"/>
          </a:xfrm>
          <a:ln>
            <a:solidFill>
              <a:schemeClr val="accent3"/>
            </a:solidFill>
          </a:ln>
        </p:spPr>
      </p:pic>
      <p:sp>
        <p:nvSpPr>
          <p:cNvPr id="5" name="TextBox 4">
            <a:extLst>
              <a:ext uri="{FF2B5EF4-FFF2-40B4-BE49-F238E27FC236}">
                <a16:creationId xmlns:a16="http://schemas.microsoft.com/office/drawing/2014/main" id="{33D22987-B136-A701-8D5C-0DEC1C96CC17}"/>
              </a:ext>
            </a:extLst>
          </p:cNvPr>
          <p:cNvSpPr txBox="1"/>
          <p:nvPr/>
        </p:nvSpPr>
        <p:spPr>
          <a:xfrm>
            <a:off x="-77524" y="6558040"/>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spTree>
    <p:extLst>
      <p:ext uri="{BB962C8B-B14F-4D97-AF65-F5344CB8AC3E}">
        <p14:creationId xmlns:p14="http://schemas.microsoft.com/office/powerpoint/2010/main" val="241293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6103E-4A33-DCB2-3AE3-7EE6537F92F8}"/>
              </a:ext>
            </a:extLst>
          </p:cNvPr>
          <p:cNvSpPr>
            <a:spLocks noGrp="1"/>
          </p:cNvSpPr>
          <p:nvPr>
            <p:ph type="title"/>
          </p:nvPr>
        </p:nvSpPr>
        <p:spPr/>
        <p:txBody>
          <a:bodyPr>
            <a:normAutofit fontScale="90000"/>
          </a:bodyPr>
          <a:lstStyle/>
          <a:p>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DATA CLEANING – COST OF LIVING</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17EB503-0EC7-14C1-93AA-0CA806C09805}"/>
              </a:ext>
            </a:extLst>
          </p:cNvPr>
          <p:cNvSpPr>
            <a:spLocks noGrp="1"/>
          </p:cNvSpPr>
          <p:nvPr>
            <p:ph idx="1"/>
          </p:nvPr>
        </p:nvSpPr>
        <p:spPr>
          <a:xfrm>
            <a:off x="2070185" y="2153412"/>
            <a:ext cx="8048978" cy="3443779"/>
          </a:xfrm>
        </p:spPr>
        <p:txBody>
          <a:bodyPr>
            <a:normAutofit/>
          </a:bodyPr>
          <a:lstStyle/>
          <a:p>
            <a:pPr marL="0" indent="0" algn="ctr">
              <a:lnSpc>
                <a:spcPct val="115000"/>
              </a:lnSpc>
              <a:spcBef>
                <a:spcPts val="0"/>
              </a:spcBef>
              <a:buNone/>
            </a:pPr>
            <a:r>
              <a:rPr lang="en-US" dirty="0">
                <a:hlinkClick r:id="rId3"/>
              </a:rPr>
              <a:t>https://www.kaggle.com/datasets/asaniczka/us-cost-of-living-dataset-3171-counties</a:t>
            </a:r>
            <a:r>
              <a:rPr lang="en-US" dirty="0"/>
              <a:t> </a:t>
            </a:r>
            <a:br>
              <a:rPr lang="en-US" dirty="0"/>
            </a:br>
            <a:endParaRPr lang="en-US" dirty="0"/>
          </a:p>
          <a:p>
            <a:pPr marL="0" indent="0" algn="ctr">
              <a:lnSpc>
                <a:spcPct val="115000"/>
              </a:lnSpc>
              <a:spcBef>
                <a:spcPts val="0"/>
              </a:spcBef>
              <a:buNone/>
            </a:pPr>
            <a:endParaRPr lang="en-US" dirty="0"/>
          </a:p>
          <a:p>
            <a:pPr marL="0" indent="0" algn="ctr">
              <a:lnSpc>
                <a:spcPct val="115000"/>
              </a:lnSpc>
              <a:spcBef>
                <a:spcPts val="0"/>
              </a:spcBef>
              <a:buNone/>
            </a:pPr>
            <a:endParaRPr lang="en-US" dirty="0"/>
          </a:p>
        </p:txBody>
      </p:sp>
      <p:sp>
        <p:nvSpPr>
          <p:cNvPr id="6" name="TextBox 5">
            <a:extLst>
              <a:ext uri="{FF2B5EF4-FFF2-40B4-BE49-F238E27FC236}">
                <a16:creationId xmlns:a16="http://schemas.microsoft.com/office/drawing/2014/main" id="{361C1849-B923-0DC7-E198-BAA0B4A61328}"/>
              </a:ext>
            </a:extLst>
          </p:cNvPr>
          <p:cNvSpPr txBox="1"/>
          <p:nvPr/>
        </p:nvSpPr>
        <p:spPr>
          <a:xfrm>
            <a:off x="0"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5" name="Picture 4" descr="A screenshot of a computer&#10;&#10;Description automatically generated">
            <a:extLst>
              <a:ext uri="{FF2B5EF4-FFF2-40B4-BE49-F238E27FC236}">
                <a16:creationId xmlns:a16="http://schemas.microsoft.com/office/drawing/2014/main" id="{7D0A9440-8280-1524-E23A-0B2B78051B94}"/>
              </a:ext>
            </a:extLst>
          </p:cNvPr>
          <p:cNvPicPr>
            <a:picLocks noChangeAspect="1"/>
          </p:cNvPicPr>
          <p:nvPr/>
        </p:nvPicPr>
        <p:blipFill rotWithShape="1">
          <a:blip r:embed="rId4"/>
          <a:srcRect l="26277" t="47594" r="65135" b="21452"/>
          <a:stretch/>
        </p:blipFill>
        <p:spPr>
          <a:xfrm>
            <a:off x="2715768" y="2622100"/>
            <a:ext cx="1849473" cy="3749619"/>
          </a:xfrm>
          <a:prstGeom prst="rect">
            <a:avLst/>
          </a:prstGeom>
        </p:spPr>
      </p:pic>
      <p:sp>
        <p:nvSpPr>
          <p:cNvPr id="8" name="TextBox 7">
            <a:extLst>
              <a:ext uri="{FF2B5EF4-FFF2-40B4-BE49-F238E27FC236}">
                <a16:creationId xmlns:a16="http://schemas.microsoft.com/office/drawing/2014/main" id="{E75B41C8-5C45-32CB-92ED-AD3034E925D6}"/>
              </a:ext>
            </a:extLst>
          </p:cNvPr>
          <p:cNvSpPr txBox="1"/>
          <p:nvPr/>
        </p:nvSpPr>
        <p:spPr>
          <a:xfrm>
            <a:off x="4951476" y="2650251"/>
            <a:ext cx="6117336" cy="3693319"/>
          </a:xfrm>
          <a:prstGeom prst="rect">
            <a:avLst/>
          </a:prstGeom>
          <a:noFill/>
        </p:spPr>
        <p:txBody>
          <a:bodyPr wrap="square">
            <a:spAutoFit/>
          </a:bodyPr>
          <a:lstStyle/>
          <a:p>
            <a:r>
              <a:rPr lang="en-US" dirty="0">
                <a:effectLst/>
              </a:rPr>
              <a:t>This dataset contains estimated family budgets for 1,877 counties across the U.S., with costs broken down by housing, food, transportation, health care, other necessities, and taxes. The dataset was built using the Economic Policy Institute’s (EPI) Family Budget Calculator. According to </a:t>
            </a:r>
            <a:r>
              <a:rPr lang="en-US" dirty="0" err="1">
                <a:effectLst/>
              </a:rPr>
              <a:t>EPI:“The</a:t>
            </a:r>
            <a:r>
              <a:rPr lang="en-US" dirty="0">
                <a:effectLst/>
              </a:rPr>
              <a:t> Family Budget Calculator measures the income a family needs to achieve a modest yet adequate standard of living. These budgets estimate community-specific costs for 10 family types (one or two adults with up to four children) in every U.S. county and metro area. Unlike the federal poverty line and the Supplemental Poverty Measure, EPI's family budgets offer a more accurate and comprehensive measure of economic security in America.”</a:t>
            </a:r>
            <a:br>
              <a:rPr lang="en-US" dirty="0">
                <a:effectLst/>
              </a:rPr>
            </a:br>
            <a:r>
              <a:rPr lang="en-US" dirty="0">
                <a:effectLst/>
              </a:rPr>
              <a:t>(Source: EPI Family Budget Calculator)</a:t>
            </a:r>
            <a:endParaRPr lang="en-US" dirty="0"/>
          </a:p>
        </p:txBody>
      </p:sp>
    </p:spTree>
    <p:extLst>
      <p:ext uri="{BB962C8B-B14F-4D97-AF65-F5344CB8AC3E}">
        <p14:creationId xmlns:p14="http://schemas.microsoft.com/office/powerpoint/2010/main" val="3621425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B55A-CA32-4F03-DB2D-8B9205432D15}"/>
              </a:ext>
            </a:extLst>
          </p:cNvPr>
          <p:cNvSpPr>
            <a:spLocks noGrp="1"/>
          </p:cNvSpPr>
          <p:nvPr>
            <p:ph type="title"/>
          </p:nvPr>
        </p:nvSpPr>
        <p:spPr/>
        <p:txBody>
          <a:bodyPr>
            <a:normAutofit fontScale="90000"/>
          </a:bodyPr>
          <a:lstStyle/>
          <a:p>
            <a:br>
              <a:rPr lang="en-US" dirty="0"/>
            </a:br>
            <a:r>
              <a:rPr lang="en-US" dirty="0">
                <a:latin typeface="Arial" panose="020B0604020202020204" pitchFamily="34" charset="0"/>
                <a:cs typeface="Arial" panose="020B0604020202020204" pitchFamily="34" charset="0"/>
              </a:rPr>
              <a:t>Cost of Living</a:t>
            </a:r>
            <a:br>
              <a:rPr lang="en-US" dirty="0"/>
            </a:br>
            <a:endParaRPr lang="en-US" dirty="0"/>
          </a:p>
        </p:txBody>
      </p:sp>
      <p:graphicFrame>
        <p:nvGraphicFramePr>
          <p:cNvPr id="4" name="Content Placeholder 3">
            <a:extLst>
              <a:ext uri="{FF2B5EF4-FFF2-40B4-BE49-F238E27FC236}">
                <a16:creationId xmlns:a16="http://schemas.microsoft.com/office/drawing/2014/main" id="{9901AF10-C5F8-9C5C-6B18-DE142EF53A1A}"/>
              </a:ext>
            </a:extLst>
          </p:cNvPr>
          <p:cNvGraphicFramePr>
            <a:graphicFrameLocks noGrp="1"/>
          </p:cNvGraphicFramePr>
          <p:nvPr>
            <p:ph idx="1"/>
            <p:extLst>
              <p:ext uri="{D42A27DB-BD31-4B8C-83A1-F6EECF244321}">
                <p14:modId xmlns:p14="http://schemas.microsoft.com/office/powerpoint/2010/main" val="2627555524"/>
              </p:ext>
            </p:extLst>
          </p:nvPr>
        </p:nvGraphicFramePr>
        <p:xfrm>
          <a:off x="2231136" y="2401251"/>
          <a:ext cx="1948978" cy="3564121"/>
        </p:xfrm>
        <a:graphic>
          <a:graphicData uri="http://schemas.openxmlformats.org/drawingml/2006/table">
            <a:tbl>
              <a:tblPr/>
              <a:tblGrid>
                <a:gridCol w="931655">
                  <a:extLst>
                    <a:ext uri="{9D8B030D-6E8A-4147-A177-3AD203B41FA5}">
                      <a16:colId xmlns:a16="http://schemas.microsoft.com/office/drawing/2014/main" val="3064037965"/>
                    </a:ext>
                  </a:extLst>
                </a:gridCol>
                <a:gridCol w="1017323">
                  <a:extLst>
                    <a:ext uri="{9D8B030D-6E8A-4147-A177-3AD203B41FA5}">
                      <a16:colId xmlns:a16="http://schemas.microsoft.com/office/drawing/2014/main" val="2539825762"/>
                    </a:ext>
                  </a:extLst>
                </a:gridCol>
              </a:tblGrid>
              <a:tr h="324011">
                <a:tc>
                  <a:txBody>
                    <a:bodyPr/>
                    <a:lstStyle/>
                    <a:p>
                      <a:pPr algn="ctr" fontAlgn="b"/>
                      <a:r>
                        <a:rPr lang="en-US" sz="1200" b="1" i="0" u="none" strike="noStrike" dirty="0">
                          <a:solidFill>
                            <a:srgbClr val="000000"/>
                          </a:solidFill>
                          <a:effectLst/>
                          <a:latin typeface="Calibri" panose="020F0502020204030204" pitchFamily="34" charset="0"/>
                        </a:rPr>
                        <a:t>City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Calibri" panose="020F0502020204030204" pitchFamily="34" charset="0"/>
                        </a:rPr>
                        <a:t>Total Cost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11094523"/>
                  </a:ext>
                </a:extLst>
              </a:tr>
              <a:tr h="324011">
                <a:tc>
                  <a:txBody>
                    <a:bodyPr/>
                    <a:lstStyle/>
                    <a:p>
                      <a:pPr algn="ctr" fontAlgn="b"/>
                      <a:r>
                        <a:rPr lang="en-US" sz="1200" b="0" i="0" u="none" strike="noStrike" dirty="0">
                          <a:solidFill>
                            <a:srgbClr val="000000"/>
                          </a:solidFill>
                          <a:effectLst/>
                          <a:latin typeface="Calibri" panose="020F0502020204030204" pitchFamily="34" charset="0"/>
                        </a:rPr>
                        <a:t>Austin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$70,092.91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6643511"/>
                  </a:ext>
                </a:extLst>
              </a:tr>
              <a:tr h="324011">
                <a:tc>
                  <a:txBody>
                    <a:bodyPr/>
                    <a:lstStyle/>
                    <a:p>
                      <a:pPr algn="ctr" fontAlgn="b"/>
                      <a:r>
                        <a:rPr lang="en-US" sz="1200" b="0" i="0" u="none" strike="noStrike" dirty="0">
                          <a:solidFill>
                            <a:srgbClr val="000000"/>
                          </a:solidFill>
                          <a:effectLst/>
                          <a:latin typeface="Calibri" panose="020F0502020204030204" pitchFamily="34" charset="0"/>
                        </a:rPr>
                        <a:t>Nashville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$74,589.04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649004"/>
                  </a:ext>
                </a:extLst>
              </a:tr>
              <a:tr h="324011">
                <a:tc>
                  <a:txBody>
                    <a:bodyPr/>
                    <a:lstStyle/>
                    <a:p>
                      <a:pPr algn="ctr" fontAlgn="b"/>
                      <a:r>
                        <a:rPr lang="en-US" sz="1200" b="0" i="0" u="none" strike="noStrike">
                          <a:solidFill>
                            <a:srgbClr val="000000"/>
                          </a:solidFill>
                          <a:effectLst/>
                          <a:latin typeface="Calibri" panose="020F0502020204030204" pitchFamily="34" charset="0"/>
                        </a:rPr>
                        <a:t>Tampa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$75,533.99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5534597"/>
                  </a:ext>
                </a:extLst>
              </a:tr>
              <a:tr h="324011">
                <a:tc>
                  <a:txBody>
                    <a:bodyPr/>
                    <a:lstStyle/>
                    <a:p>
                      <a:pPr algn="ctr" fontAlgn="b"/>
                      <a:r>
                        <a:rPr lang="en-US" sz="1200" b="0" i="0" u="none" strike="noStrike" dirty="0">
                          <a:solidFill>
                            <a:srgbClr val="000000"/>
                          </a:solidFill>
                          <a:effectLst/>
                          <a:latin typeface="Calibri" panose="020F0502020204030204" pitchFamily="34" charset="0"/>
                        </a:rPr>
                        <a:t>Atlanta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$75,559.66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6614754"/>
                  </a:ext>
                </a:extLst>
              </a:tr>
              <a:tr h="324011">
                <a:tc>
                  <a:txBody>
                    <a:bodyPr/>
                    <a:lstStyle/>
                    <a:p>
                      <a:pPr algn="ctr" fontAlgn="b"/>
                      <a:r>
                        <a:rPr lang="en-US" sz="1200" b="0" i="0" u="none" strike="noStrike">
                          <a:solidFill>
                            <a:srgbClr val="000000"/>
                          </a:solidFill>
                          <a:effectLst/>
                          <a:latin typeface="Calibri" panose="020F0502020204030204" pitchFamily="34" charset="0"/>
                        </a:rPr>
                        <a:t>Chicago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$89,801.78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590631"/>
                  </a:ext>
                </a:extLst>
              </a:tr>
              <a:tr h="324011">
                <a:tc>
                  <a:txBody>
                    <a:bodyPr/>
                    <a:lstStyle/>
                    <a:p>
                      <a:pPr algn="ctr" fontAlgn="b"/>
                      <a:r>
                        <a:rPr lang="en-US" sz="1200" b="0" i="0" u="none" strike="noStrike">
                          <a:solidFill>
                            <a:srgbClr val="000000"/>
                          </a:solidFill>
                          <a:effectLst/>
                          <a:latin typeface="Calibri" panose="020F0502020204030204" pitchFamily="34" charset="0"/>
                        </a:rPr>
                        <a:t>Denver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$94,948.03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1549403"/>
                  </a:ext>
                </a:extLst>
              </a:tr>
              <a:tr h="324011">
                <a:tc>
                  <a:txBody>
                    <a:bodyPr/>
                    <a:lstStyle/>
                    <a:p>
                      <a:pPr algn="ctr" fontAlgn="b"/>
                      <a:r>
                        <a:rPr lang="en-US" sz="1200" b="0" i="0" u="none" strike="noStrike">
                          <a:solidFill>
                            <a:srgbClr val="000000"/>
                          </a:solidFill>
                          <a:effectLst/>
                          <a:latin typeface="Calibri" panose="020F0502020204030204" pitchFamily="34" charset="0"/>
                        </a:rPr>
                        <a:t>Los Angeles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$97,766.39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7161152"/>
                  </a:ext>
                </a:extLst>
              </a:tr>
              <a:tr h="324011">
                <a:tc>
                  <a:txBody>
                    <a:bodyPr/>
                    <a:lstStyle/>
                    <a:p>
                      <a:pPr algn="ctr" fontAlgn="b"/>
                      <a:r>
                        <a:rPr lang="en-US" sz="1200" b="0" i="0" u="none" strike="noStrike">
                          <a:solidFill>
                            <a:srgbClr val="000000"/>
                          </a:solidFill>
                          <a:effectLst/>
                          <a:latin typeface="Calibri" panose="020F0502020204030204" pitchFamily="34" charset="0"/>
                        </a:rPr>
                        <a:t>Boston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$105,947.07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7573759"/>
                  </a:ext>
                </a:extLst>
              </a:tr>
              <a:tr h="324011">
                <a:tc>
                  <a:txBody>
                    <a:bodyPr/>
                    <a:lstStyle/>
                    <a:p>
                      <a:pPr algn="ctr" fontAlgn="b"/>
                      <a:r>
                        <a:rPr lang="en-US" sz="1200" b="0" i="0" u="none" strike="noStrike">
                          <a:solidFill>
                            <a:srgbClr val="000000"/>
                          </a:solidFill>
                          <a:effectLst/>
                          <a:latin typeface="Calibri" panose="020F0502020204030204" pitchFamily="34" charset="0"/>
                        </a:rPr>
                        <a:t>San Diego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$106,769.00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3134018"/>
                  </a:ext>
                </a:extLst>
              </a:tr>
              <a:tr h="324011">
                <a:tc>
                  <a:txBody>
                    <a:bodyPr/>
                    <a:lstStyle/>
                    <a:p>
                      <a:pPr algn="ctr" fontAlgn="b"/>
                      <a:r>
                        <a:rPr lang="en-US" sz="1200" b="0" i="0" u="none" strike="noStrike">
                          <a:solidFill>
                            <a:srgbClr val="000000"/>
                          </a:solidFill>
                          <a:effectLst/>
                          <a:latin typeface="Calibri" panose="020F0502020204030204" pitchFamily="34" charset="0"/>
                        </a:rPr>
                        <a:t>New York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$122,290.97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620858"/>
                  </a:ext>
                </a:extLst>
              </a:tr>
            </a:tbl>
          </a:graphicData>
        </a:graphic>
      </p:graphicFrame>
      <p:sp>
        <p:nvSpPr>
          <p:cNvPr id="5" name="TextBox 4">
            <a:extLst>
              <a:ext uri="{FF2B5EF4-FFF2-40B4-BE49-F238E27FC236}">
                <a16:creationId xmlns:a16="http://schemas.microsoft.com/office/drawing/2014/main" id="{D46EDEB8-E158-197A-DC0E-281A7B64132C}"/>
              </a:ext>
            </a:extLst>
          </p:cNvPr>
          <p:cNvSpPr txBox="1"/>
          <p:nvPr/>
        </p:nvSpPr>
        <p:spPr>
          <a:xfrm>
            <a:off x="-85476" y="6488668"/>
            <a:ext cx="6094674" cy="369332"/>
          </a:xfrm>
          <a:prstGeom prst="rect">
            <a:avLst/>
          </a:prstGeom>
          <a:noFill/>
        </p:spPr>
        <p:txBody>
          <a:bodyPr wrap="square">
            <a:spAutoFit/>
          </a:bodyPr>
          <a:lstStyle/>
          <a:p>
            <a:r>
              <a:rPr lang="en-US" sz="1800" b="1" dirty="0" err="1">
                <a:effectLst/>
                <a:latin typeface="Arial" panose="020B0604020202020204" pitchFamily="34" charset="0"/>
                <a:ea typeface="Arial" panose="020B0604020202020204" pitchFamily="34" charset="0"/>
              </a:rPr>
              <a:t>Data_Slack</a:t>
            </a:r>
            <a:r>
              <a:rPr lang="en-US" sz="1800" b="1" dirty="0">
                <a:effectLst/>
                <a:latin typeface="Arial" panose="020B0604020202020204" pitchFamily="34" charset="0"/>
                <a:ea typeface="Arial" panose="020B0604020202020204" pitchFamily="34" charset="0"/>
              </a:rPr>
              <a:t>{</a:t>
            </a:r>
            <a:r>
              <a:rPr lang="en-US" sz="1800" b="1" dirty="0" err="1">
                <a:effectLst/>
                <a:latin typeface="Arial" panose="020B0604020202020204" pitchFamily="34" charset="0"/>
                <a:ea typeface="Arial" panose="020B0604020202020204" pitchFamily="34" charset="0"/>
              </a:rPr>
              <a:t>ers</a:t>
            </a:r>
            <a:r>
              <a:rPr lang="en-US" sz="1800" b="1" dirty="0">
                <a:effectLst/>
                <a:latin typeface="Arial" panose="020B0604020202020204" pitchFamily="34" charset="0"/>
                <a:ea typeface="Arial" panose="020B0604020202020204" pitchFamily="34" charset="0"/>
              </a:rPr>
              <a:t>}=False</a:t>
            </a:r>
            <a:r>
              <a:rPr lang="en-US" sz="1200" b="1" dirty="0">
                <a:effectLst/>
              </a:rPr>
              <a:t> </a:t>
            </a:r>
            <a:endParaRPr lang="en-US" dirty="0"/>
          </a:p>
        </p:txBody>
      </p:sp>
      <p:pic>
        <p:nvPicPr>
          <p:cNvPr id="8" name="Content Placeholder 5" descr="A screenshot of a computer&#10;&#10;Description automatically generated">
            <a:extLst>
              <a:ext uri="{FF2B5EF4-FFF2-40B4-BE49-F238E27FC236}">
                <a16:creationId xmlns:a16="http://schemas.microsoft.com/office/drawing/2014/main" id="{2A3AD80D-BC5F-6F13-B3B8-5256BECF3633}"/>
              </a:ext>
            </a:extLst>
          </p:cNvPr>
          <p:cNvPicPr>
            <a:picLocks noChangeAspect="1"/>
          </p:cNvPicPr>
          <p:nvPr/>
        </p:nvPicPr>
        <p:blipFill rotWithShape="1">
          <a:blip r:embed="rId2"/>
          <a:srcRect l="37744" t="23559" r="24768" b="39374"/>
          <a:stretch/>
        </p:blipFill>
        <p:spPr>
          <a:xfrm>
            <a:off x="4318459" y="2401251"/>
            <a:ext cx="5642405" cy="3564120"/>
          </a:xfrm>
          <a:prstGeom prst="rect">
            <a:avLst/>
          </a:prstGeom>
          <a:ln>
            <a:solidFill>
              <a:schemeClr val="accent3"/>
            </a:solidFill>
          </a:ln>
        </p:spPr>
      </p:pic>
    </p:spTree>
    <p:extLst>
      <p:ext uri="{BB962C8B-B14F-4D97-AF65-F5344CB8AC3E}">
        <p14:creationId xmlns:p14="http://schemas.microsoft.com/office/powerpoint/2010/main" val="3849429034"/>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efa4170-0d19-0005-0004-bc88714345d2}" enabled="1" method="Standard" siteId="{e93611e4-2816-4dec-b361-805c15444d47}" contentBits="0" removed="0"/>
</clbl:labelList>
</file>

<file path=docProps/app.xml><?xml version="1.0" encoding="utf-8"?>
<Properties xmlns="http://schemas.openxmlformats.org/officeDocument/2006/extended-properties" xmlns:vt="http://schemas.openxmlformats.org/officeDocument/2006/docPropsVTypes">
  <Template>{C8304405-6E7A-5243-AB6A-EBF1A0E73DCD}tf10001120</Template>
  <TotalTime>7384</TotalTime>
  <Words>1553</Words>
  <Application>Microsoft Office PowerPoint</Application>
  <PresentationFormat>Widescreen</PresentationFormat>
  <Paragraphs>140</Paragraphs>
  <Slides>30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Gill Sans MT</vt:lpstr>
      <vt:lpstr>Slack-Lato</vt:lpstr>
      <vt:lpstr>Parcel</vt:lpstr>
      <vt:lpstr>       Where are we going to live next? A 10-city analysis to find the most  desirable city to live in  Data Analysis And Presentation by:   Data_Slack{ers}=False         Ben Schatz | Sean Daily | Vraj Patel | Ashley Cooper   </vt:lpstr>
      <vt:lpstr>Agenda</vt:lpstr>
      <vt:lpstr> Data Overview </vt:lpstr>
      <vt:lpstr> Hypothesis and Sub Questions </vt:lpstr>
      <vt:lpstr>ROLES</vt:lpstr>
      <vt:lpstr>CLEANING Data – CITY POPULATION</vt:lpstr>
      <vt:lpstr>CITY Population Growth</vt:lpstr>
      <vt:lpstr> DATA CLEANING – COST OF LIVING </vt:lpstr>
      <vt:lpstr> Cost of Living </vt:lpstr>
      <vt:lpstr> 2024 CITY Population X Cost of LIVING R=.68</vt:lpstr>
      <vt:lpstr>COST OF LIVING RANK</vt:lpstr>
      <vt:lpstr>CLEANING Data – CITY CRIME RATE</vt:lpstr>
      <vt:lpstr> CITY CRIME  </vt:lpstr>
      <vt:lpstr>2024 CITY Population X Crime Rate R=-.42</vt:lpstr>
      <vt:lpstr>CRIME RANK</vt:lpstr>
      <vt:lpstr>CLEANING Data – URBAN CONNECTIVITY</vt:lpstr>
      <vt:lpstr> Urban Connectivity – Bike Score</vt:lpstr>
      <vt:lpstr> 2024 CITY Population X BIKE SCORE R=.39</vt:lpstr>
      <vt:lpstr>Urban Connectivity –  WALK Score</vt:lpstr>
      <vt:lpstr>2024 CITY Population X WALK SCORE R=.64</vt:lpstr>
      <vt:lpstr> Urban Connectivity – TRANSIT Score</vt:lpstr>
      <vt:lpstr>2024 CITY Population X  TRANSIT SCORE R=.73</vt:lpstr>
      <vt:lpstr> Urban Connectivity –  TOTAL URBAN SCORE</vt:lpstr>
      <vt:lpstr>2024 CITY Population X  TOTAL URBAN SCORE r=.61</vt:lpstr>
      <vt:lpstr>ScoRE RANK</vt:lpstr>
      <vt:lpstr>       Where are we  going to live next?    </vt:lpstr>
      <vt:lpstr>TOTAL CITY RANK</vt:lpstr>
      <vt:lpstr>    NEW YORK CITY    </vt:lpstr>
      <vt:lpstr>LIMITATIONS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Where are we going to live next? A 10-city analysis to find the most  desirable city to live in  Data Analysis And Presentation by:   Data_Slack{ers}=False         Ben Schatz | Sean Daily | Vraj Patel | Ashley Cooper   </dc:title>
  <dc:creator>Cooper, Ashley</dc:creator>
  <cp:lastModifiedBy>Dan Schatz</cp:lastModifiedBy>
  <cp:revision>30</cp:revision>
  <dcterms:created xsi:type="dcterms:W3CDTF">2024-10-16T22:48:24Z</dcterms:created>
  <dcterms:modified xsi:type="dcterms:W3CDTF">2024-10-23T23:37:39Z</dcterms:modified>
</cp:coreProperties>
</file>